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F141-90CD-4D61-A3AA-782A2FCAA04E}" type="datetimeFigureOut">
              <a:rPr lang="pl-PL" smtClean="0"/>
              <a:pPr/>
              <a:t>14.03.2021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9540005-BAEF-47F5-8806-AD7AC5E4C00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F141-90CD-4D61-A3AA-782A2FCAA04E}" type="datetimeFigureOut">
              <a:rPr lang="pl-PL" smtClean="0"/>
              <a:pPr/>
              <a:t>14.03.2021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0005-BAEF-47F5-8806-AD7AC5E4C0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9540005-BAEF-47F5-8806-AD7AC5E4C00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F141-90CD-4D61-A3AA-782A2FCAA04E}" type="datetimeFigureOut">
              <a:rPr lang="pl-PL" smtClean="0"/>
              <a:pPr/>
              <a:t>14.03.2021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F141-90CD-4D61-A3AA-782A2FCAA04E}" type="datetimeFigureOut">
              <a:rPr lang="pl-PL" smtClean="0"/>
              <a:pPr/>
              <a:t>14.03.2021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9540005-BAEF-47F5-8806-AD7AC5E4C00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F141-90CD-4D61-A3AA-782A2FCAA04E}" type="datetimeFigureOut">
              <a:rPr lang="pl-PL" smtClean="0"/>
              <a:pPr/>
              <a:t>14.03.2021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9540005-BAEF-47F5-8806-AD7AC5E4C00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414F141-90CD-4D61-A3AA-782A2FCAA04E}" type="datetimeFigureOut">
              <a:rPr lang="pl-PL" smtClean="0"/>
              <a:pPr/>
              <a:t>14.03.2021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0005-BAEF-47F5-8806-AD7AC5E4C00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F141-90CD-4D61-A3AA-782A2FCAA04E}" type="datetimeFigureOut">
              <a:rPr lang="pl-PL" smtClean="0"/>
              <a:pPr/>
              <a:t>14.03.2021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9540005-BAEF-47F5-8806-AD7AC5E4C00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F141-90CD-4D61-A3AA-782A2FCAA04E}" type="datetimeFigureOut">
              <a:rPr lang="pl-PL" smtClean="0"/>
              <a:pPr/>
              <a:t>14.03.2021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9540005-BAEF-47F5-8806-AD7AC5E4C0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F141-90CD-4D61-A3AA-782A2FCAA04E}" type="datetimeFigureOut">
              <a:rPr lang="pl-PL" smtClean="0"/>
              <a:pPr/>
              <a:t>14.03.2021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540005-BAEF-47F5-8806-AD7AC5E4C0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9540005-BAEF-47F5-8806-AD7AC5E4C00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F141-90CD-4D61-A3AA-782A2FCAA04E}" type="datetimeFigureOut">
              <a:rPr lang="pl-PL" smtClean="0"/>
              <a:pPr/>
              <a:t>14.03.2021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9540005-BAEF-47F5-8806-AD7AC5E4C00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414F141-90CD-4D61-A3AA-782A2FCAA04E}" type="datetimeFigureOut">
              <a:rPr lang="pl-PL" smtClean="0"/>
              <a:pPr/>
              <a:t>14.03.2021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414F141-90CD-4D61-A3AA-782A2FCAA04E}" type="datetimeFigureOut">
              <a:rPr lang="pl-PL" smtClean="0"/>
              <a:pPr/>
              <a:t>14.03.2021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9540005-BAEF-47F5-8806-AD7AC5E4C00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l.wikipedia.org/wiki/M%C3%BCggelse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Niemiecka_Republika_Demokratyczna" TargetMode="External"/><Relationship Id="rId3" Type="http://schemas.openxmlformats.org/officeDocument/2006/relationships/hyperlink" Target="https://pl.wikipedia.org/wiki/Kr%C3%B3lestwo_Prus" TargetMode="External"/><Relationship Id="rId7" Type="http://schemas.openxmlformats.org/officeDocument/2006/relationships/hyperlink" Target="https://pl.wikipedia.org/wiki/III_Rzesza" TargetMode="External"/><Relationship Id="rId12" Type="http://schemas.openxmlformats.org/officeDocument/2006/relationships/hyperlink" Target="https://pl.wikipedia.org/wiki/Zjednoczenie_Niemiec" TargetMode="External"/><Relationship Id="rId2" Type="http://schemas.openxmlformats.org/officeDocument/2006/relationships/hyperlink" Target="https://pl.wikipedia.org/wiki/Brandenburg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Republika_Weimarska" TargetMode="External"/><Relationship Id="rId11" Type="http://schemas.openxmlformats.org/officeDocument/2006/relationships/hyperlink" Target="https://pl.wikipedia.org/wiki/Enklawa" TargetMode="External"/><Relationship Id="rId5" Type="http://schemas.openxmlformats.org/officeDocument/2006/relationships/hyperlink" Target="https://pl.wikipedia.org/wiki/Cesarstwo_Niemieckie" TargetMode="External"/><Relationship Id="rId10" Type="http://schemas.openxmlformats.org/officeDocument/2006/relationships/hyperlink" Target="https://pl.wikipedia.org/wiki/Mur_Berli%C5%84ski" TargetMode="External"/><Relationship Id="rId4" Type="http://schemas.openxmlformats.org/officeDocument/2006/relationships/hyperlink" Target="https://pl.wikipedia.org/wiki/Zwi%C4%85zek_P%C3%B3%C5%82nocnoniemiecki" TargetMode="External"/><Relationship Id="rId9" Type="http://schemas.openxmlformats.org/officeDocument/2006/relationships/hyperlink" Target="https://pl.wikipedia.org/wiki/Berlin_Zachodn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857884" y="4071942"/>
            <a:ext cx="3000428" cy="1285884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Martyna </a:t>
            </a:r>
            <a:r>
              <a:rPr lang="pl-PL" dirty="0" err="1" smtClean="0"/>
              <a:t>soboćzyńska</a:t>
            </a:r>
            <a:endParaRPr lang="pl-PL" dirty="0" smtClean="0"/>
          </a:p>
          <a:p>
            <a:r>
              <a:rPr lang="pl-PL" dirty="0" smtClean="0"/>
              <a:t>Zuzia </a:t>
            </a:r>
            <a:r>
              <a:rPr lang="pl-PL" dirty="0" err="1" smtClean="0"/>
              <a:t>matulewska</a:t>
            </a:r>
            <a:endParaRPr lang="pl-PL" dirty="0" smtClean="0"/>
          </a:p>
          <a:p>
            <a:r>
              <a:rPr lang="pl-PL" dirty="0" smtClean="0"/>
              <a:t>Julia </a:t>
            </a:r>
            <a:r>
              <a:rPr lang="pl-PL" dirty="0" err="1" smtClean="0"/>
              <a:t>braszka</a:t>
            </a:r>
            <a:endParaRPr lang="pl-PL" dirty="0" smtClean="0"/>
          </a:p>
          <a:p>
            <a:r>
              <a:rPr lang="pl-PL" dirty="0" smtClean="0"/>
              <a:t>Alicja </a:t>
            </a:r>
            <a:r>
              <a:rPr lang="pl-PL" dirty="0" err="1" smtClean="0"/>
              <a:t>kirszkowska</a:t>
            </a:r>
            <a:r>
              <a:rPr lang="pl-PL" dirty="0" smtClean="0"/>
              <a:t> </a:t>
            </a:r>
            <a:endParaRPr lang="pl-PL" dirty="0" smtClean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pl-PL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Berlin stolicą Niemiec </a:t>
            </a:r>
            <a:endParaRPr lang="pl-PL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4340" name="Picture 4" descr="Road restoration - Oranienburger Chaussee - Berlin, Germany | S&amp;P  Internatio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928934"/>
            <a:ext cx="514353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MIASTO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199338" cy="2616332"/>
          </a:xfrm>
        </p:spPr>
        <p:txBody>
          <a:bodyPr/>
          <a:lstStyle/>
          <a:p>
            <a:pPr>
              <a:buNone/>
            </a:pPr>
            <a:r>
              <a:rPr lang="pl-PL" b="1" dirty="0" smtClean="0"/>
              <a:t>Berlin</a:t>
            </a:r>
            <a:r>
              <a:rPr lang="pl-PL" dirty="0" smtClean="0"/>
              <a:t> – największe miasto Niemiec i zarazem Kraj związkowy Zajmuje powierzchnię ok. 892 </a:t>
            </a:r>
            <a:r>
              <a:rPr lang="pl-PL" dirty="0" err="1" smtClean="0"/>
              <a:t>km²</a:t>
            </a:r>
            <a:r>
              <a:rPr lang="pl-PL" dirty="0" smtClean="0"/>
              <a:t>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 </a:t>
            </a:r>
            <a:r>
              <a:rPr lang="pl-PL" dirty="0" smtClean="0"/>
              <a:t>   </a:t>
            </a:r>
            <a:r>
              <a:rPr lang="pl-PL" dirty="0" smtClean="0"/>
              <a:t>i </a:t>
            </a:r>
            <a:r>
              <a:rPr lang="pl-PL" dirty="0" smtClean="0"/>
              <a:t>zamieszkuje go około 3,7 mln </a:t>
            </a:r>
            <a:r>
              <a:rPr lang="pl-PL" dirty="0" smtClean="0"/>
              <a:t>osób. </a:t>
            </a:r>
            <a:r>
              <a:rPr lang="pl-PL" dirty="0" smtClean="0"/>
              <a:t>Jest największym miastem w Unii Europejskiej pod względem liczby mieszkańców.</a:t>
            </a:r>
            <a:endParaRPr lang="pl-PL" dirty="0"/>
          </a:p>
        </p:txBody>
      </p:sp>
      <p:pic>
        <p:nvPicPr>
          <p:cNvPr id="1026" name="Picture 2" descr="Berlin w pigułce. Hipsterska stolica świata (+ MAPA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714752"/>
            <a:ext cx="3855733" cy="2571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INFORMACJE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57158" y="1428736"/>
            <a:ext cx="6056198" cy="29735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dirty="0" smtClean="0"/>
              <a:t>Jest podzielony na dwanaście okręgów administracyjnych (</a:t>
            </a:r>
            <a:r>
              <a:rPr lang="pl-PL" i="1" dirty="0" err="1" smtClean="0"/>
              <a:t>Bezirk</a:t>
            </a:r>
            <a:r>
              <a:rPr lang="pl-PL" dirty="0" smtClean="0"/>
              <a:t>). Przez przestrzeń miejską przepływają m.in. rzeki Sprewa i Hawela, a ponadto znajduje się wiele jezior i zatok, w tym największe </a:t>
            </a:r>
            <a:r>
              <a:rPr lang="pl-PL" dirty="0" err="1" smtClean="0">
                <a:hlinkClick r:id="rId2" tooltip="Müggelsee"/>
              </a:rPr>
              <a:t>Müggelsee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15362" name="Picture 2" descr="Berlin – Wikipedia, wolna encyklo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000372"/>
            <a:ext cx="278349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8" name="Picture 8" descr="Niemcy. Berlin z wodnej perspektyw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214818"/>
            <a:ext cx="3071834" cy="2048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HISTORIA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Pierwsza wzmianka o mieście pochodzi z 1237 r. Berlin pełnił rolę historycznej stolicy </a:t>
            </a:r>
            <a:r>
              <a:rPr lang="pl-PL" dirty="0" smtClean="0">
                <a:hlinkClick r:id="rId2" tooltip="Brandenburgia"/>
              </a:rPr>
              <a:t>Brandenburgii</a:t>
            </a:r>
            <a:r>
              <a:rPr lang="pl-PL" dirty="0" smtClean="0"/>
              <a:t>, </a:t>
            </a:r>
            <a:r>
              <a:rPr lang="pl-PL" dirty="0" smtClean="0">
                <a:hlinkClick r:id="rId3" tooltip="Królestwo Prus"/>
              </a:rPr>
              <a:t>Królestwa Prus</a:t>
            </a:r>
            <a:r>
              <a:rPr lang="pl-PL" dirty="0" smtClean="0"/>
              <a:t>, </a:t>
            </a:r>
            <a:r>
              <a:rPr lang="pl-PL" dirty="0" smtClean="0">
                <a:hlinkClick r:id="rId4" tooltip="Związek Północnoniemiecki"/>
              </a:rPr>
              <a:t>Związku Północnoniemieckiego</a:t>
            </a:r>
            <a:r>
              <a:rPr lang="pl-PL" dirty="0" smtClean="0"/>
              <a:t>, </a:t>
            </a:r>
            <a:r>
              <a:rPr lang="pl-PL" dirty="0" smtClean="0">
                <a:hlinkClick r:id="rId5" tooltip="Cesarstwo Niemieckie"/>
              </a:rPr>
              <a:t>Cesarstwa Niemieckiego</a:t>
            </a:r>
            <a:r>
              <a:rPr lang="pl-PL" dirty="0" smtClean="0"/>
              <a:t>, tzw. </a:t>
            </a:r>
            <a:r>
              <a:rPr lang="pl-PL" dirty="0" smtClean="0">
                <a:hlinkClick r:id="rId6" tooltip="Republika Weimarska"/>
              </a:rPr>
              <a:t>Republiki Weimarskiej</a:t>
            </a:r>
            <a:r>
              <a:rPr lang="pl-PL" dirty="0" smtClean="0"/>
              <a:t> i tzw. </a:t>
            </a:r>
            <a:r>
              <a:rPr lang="pl-PL" dirty="0" smtClean="0">
                <a:hlinkClick r:id="rId7" tooltip="III Rzesza"/>
              </a:rPr>
              <a:t>III Rzeszy</a:t>
            </a:r>
            <a:r>
              <a:rPr lang="pl-PL" dirty="0" smtClean="0"/>
              <a:t>. Po 1945 r. wschodnia część miasta była stolicą </a:t>
            </a:r>
            <a:r>
              <a:rPr lang="pl-PL" dirty="0" smtClean="0">
                <a:hlinkClick r:id="rId8" tooltip="Niemiecka Republika Demokratyczna"/>
              </a:rPr>
              <a:t>Niemieckiej Republiki Demokratycznej</a:t>
            </a:r>
            <a:r>
              <a:rPr lang="pl-PL" dirty="0" smtClean="0"/>
              <a:t>  natomiast pozostała tworzyła </a:t>
            </a:r>
            <a:r>
              <a:rPr lang="pl-PL" dirty="0" smtClean="0">
                <a:hlinkClick r:id="rId9" tooltip="Berlin Zachodni"/>
              </a:rPr>
              <a:t>Berlin Zachodni</a:t>
            </a:r>
            <a:r>
              <a:rPr lang="pl-PL" dirty="0" smtClean="0"/>
              <a:t> – otoczoną </a:t>
            </a:r>
            <a:r>
              <a:rPr lang="pl-PL" dirty="0" smtClean="0">
                <a:hlinkClick r:id="rId10" tooltip="Mur Berliński"/>
              </a:rPr>
              <a:t>murem</a:t>
            </a:r>
            <a:r>
              <a:rPr lang="pl-PL" dirty="0" smtClean="0"/>
              <a:t> (okres 1961-89) </a:t>
            </a:r>
            <a:r>
              <a:rPr lang="pl-PL" dirty="0" smtClean="0">
                <a:hlinkClick r:id="rId11" tooltip="Enklawa"/>
              </a:rPr>
              <a:t>enklawę</a:t>
            </a:r>
            <a:r>
              <a:rPr lang="pl-PL" dirty="0" smtClean="0"/>
              <a:t> na terenie NRD. Po </a:t>
            </a:r>
            <a:r>
              <a:rPr lang="pl-PL" dirty="0" smtClean="0">
                <a:hlinkClick r:id="rId12" tooltip="Zjednoczenie Niemiec"/>
              </a:rPr>
              <a:t>Zjednoczeniu Niemiec 1990 roku</a:t>
            </a:r>
            <a:r>
              <a:rPr lang="pl-PL" dirty="0" smtClean="0"/>
              <a:t> Berlin został stolicą całych Niemiec. </a:t>
            </a:r>
            <a:endParaRPr lang="pl-PL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SYMBOLE NARODOWE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198942" cy="2616332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pl-PL" dirty="0" smtClean="0"/>
              <a:t>Herb </a:t>
            </a:r>
          </a:p>
          <a:p>
            <a:pPr marL="514350" indent="-514350">
              <a:buAutoNum type="arabicParenR"/>
            </a:pPr>
            <a:r>
              <a:rPr lang="pl-PL" dirty="0" smtClean="0"/>
              <a:t>Flaga </a:t>
            </a:r>
          </a:p>
          <a:p>
            <a:pPr marL="514350" indent="-514350">
              <a:buAutoNum type="arabicParenR"/>
            </a:pPr>
            <a:r>
              <a:rPr lang="pl-PL" dirty="0" smtClean="0"/>
              <a:t>Hymn Niemiec- </a:t>
            </a:r>
            <a:r>
              <a:rPr lang="pl-PL" dirty="0" err="1" smtClean="0"/>
              <a:t>Das</a:t>
            </a:r>
            <a:r>
              <a:rPr lang="pl-PL" dirty="0" smtClean="0"/>
              <a:t> </a:t>
            </a:r>
            <a:r>
              <a:rPr lang="pl-PL" dirty="0" err="1" smtClean="0"/>
              <a:t>Deutschlandlied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16388" name="Picture 4" descr="Herb Berlina – Wikipedia, wolna encyklo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58495">
            <a:off x="6663757" y="1667053"/>
            <a:ext cx="1857388" cy="30003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392" name="Picture 8" descr="Flaga Berlina – Wikipedia, wolna encyklo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500570"/>
            <a:ext cx="2500328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BRAMA BRANDENBURSKA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99404" cy="2759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b="1" dirty="0" smtClean="0"/>
              <a:t>Brama Brandenburska</a:t>
            </a:r>
            <a:r>
              <a:rPr lang="pl-PL" dirty="0" smtClean="0"/>
              <a:t>– zabytkowa budowla w Berlinie, zaprojektowana przez niemieckiego architekta Carla  </a:t>
            </a:r>
            <a:r>
              <a:rPr lang="pl-PL" dirty="0" err="1" smtClean="0"/>
              <a:t>Gottharda</a:t>
            </a:r>
            <a:r>
              <a:rPr lang="pl-PL" dirty="0" smtClean="0"/>
              <a:t> </a:t>
            </a:r>
            <a:r>
              <a:rPr lang="pl-PL" dirty="0" err="1" smtClean="0"/>
              <a:t>Langhansa</a:t>
            </a:r>
            <a:r>
              <a:rPr lang="pl-PL" dirty="0" smtClean="0"/>
              <a:t>. Budowano ją w latach 1788–1791. Jest jednym z charakterystycznych punktów miasta.</a:t>
            </a:r>
            <a:endParaRPr lang="pl-PL" dirty="0"/>
          </a:p>
        </p:txBody>
      </p:sp>
      <p:pic>
        <p:nvPicPr>
          <p:cNvPr id="18434" name="Picture 2" descr="Ilustrac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857628"/>
            <a:ext cx="3077366" cy="2000288"/>
          </a:xfrm>
          <a:prstGeom prst="rect">
            <a:avLst/>
          </a:prstGeom>
          <a:noFill/>
        </p:spPr>
      </p:pic>
      <p:pic>
        <p:nvPicPr>
          <p:cNvPr id="18436" name="Picture 4" descr="Fototapeta HD: Brama Brandenburska w Berlinie, 450x270 cm - zakup.se |  Sklep EMPIK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143380"/>
            <a:ext cx="3643306" cy="22132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WYSPA MUZEÓW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413256" cy="368790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b="1" dirty="0" smtClean="0"/>
              <a:t>Wyspa Muzeów w Berlinie</a:t>
            </a:r>
            <a:r>
              <a:rPr lang="pl-PL" dirty="0" smtClean="0"/>
              <a:t>– północna część </a:t>
            </a:r>
            <a:r>
              <a:rPr lang="pl-PL" i="1" dirty="0" err="1" smtClean="0"/>
              <a:t>Spreeinsel</a:t>
            </a:r>
            <a:r>
              <a:rPr lang="pl-PL" dirty="0" smtClean="0"/>
              <a:t>, wyspy leżącej na rzece Sprewie w centrum miasta, gdzie znajduje się jeden z najważniejszych kompleksów muzealnych świata. W zbiorach Wyspy Muzeów znajdują się głównie eksponaty archeologiczne oraz dzieła sztuki z XIX w.</a:t>
            </a:r>
            <a:endParaRPr lang="pl-PL" dirty="0"/>
          </a:p>
        </p:txBody>
      </p:sp>
      <p:sp>
        <p:nvSpPr>
          <p:cNvPr id="19458" name="AutoShape 2" descr="Museumsinsel (Wyspa Muzeów) w Berlinie - historia, ciekawostki, informacje  - Podróż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460" name="AutoShape 4" descr="Museumsinsel (Wyspa Muzeów) w Berlinie - historia, ciekawostki, informacje  - Podróż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9462" name="Picture 6" descr="Wyspa Muzeów w Berlinie na Ciekawe miejsca :P - Zszywka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39042">
            <a:off x="5650933" y="4061470"/>
            <a:ext cx="3061374" cy="18677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4" name="Picture 8" descr="Wyspa Muzeów – Wikipedia, wolna encyklo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571612"/>
            <a:ext cx="2381250" cy="20574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BERLINER FERNSEHTURM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198942" cy="47594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b="1" dirty="0" smtClean="0"/>
              <a:t>Berliner </a:t>
            </a:r>
            <a:r>
              <a:rPr lang="pl-PL" b="1" dirty="0" err="1" smtClean="0"/>
              <a:t>Fernsehturm</a:t>
            </a:r>
            <a:r>
              <a:rPr lang="pl-PL" dirty="0" smtClean="0"/>
              <a:t> – Berlińska Wieża Telewizyjna znajduje się w dzielnicy </a:t>
            </a:r>
            <a:r>
              <a:rPr lang="pl-PL" dirty="0" err="1" smtClean="0"/>
              <a:t>Mitte</a:t>
            </a:r>
            <a:r>
              <a:rPr lang="pl-PL" dirty="0" smtClean="0"/>
              <a:t>, w pobliżu  </a:t>
            </a:r>
            <a:r>
              <a:rPr lang="pl-PL" dirty="0" err="1" smtClean="0"/>
              <a:t>Alexanderplatz</a:t>
            </a:r>
            <a:r>
              <a:rPr lang="pl-PL" dirty="0" smtClean="0"/>
              <a:t>, a sięgając wysokości 368 metrów jest najwyższym budynkiem w Niemczech i czwartym co do wielkości wolnostojącym obiektem w Europie. Ukończona w 1969 roku, była na tamten czas drugą co do wielkości wieżą telewizyjną na świecie.</a:t>
            </a:r>
            <a:endParaRPr lang="pl-PL" dirty="0"/>
          </a:p>
        </p:txBody>
      </p:sp>
      <p:pic>
        <p:nvPicPr>
          <p:cNvPr id="20484" name="Picture 4" descr="Berliner Fernsehturm | World T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571612"/>
            <a:ext cx="1831228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55</TotalTime>
  <Words>74</Words>
  <Application>Microsoft Office PowerPoint</Application>
  <PresentationFormat>Pokaz na ekranie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Miejski</vt:lpstr>
      <vt:lpstr>Berlin stolicą Niemiec </vt:lpstr>
      <vt:lpstr>MIASTO</vt:lpstr>
      <vt:lpstr>INFORMACJE</vt:lpstr>
      <vt:lpstr>HISTORIA</vt:lpstr>
      <vt:lpstr>SYMBOLE NARODOWE</vt:lpstr>
      <vt:lpstr>BRAMA BRANDENBURSKA </vt:lpstr>
      <vt:lpstr>WYSPA MUZEÓW</vt:lpstr>
      <vt:lpstr>BERLINER FERNSEHTURM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Berlin stolicą Niemiec</dc:title>
  <dc:creator>Martyna</dc:creator>
  <cp:lastModifiedBy>Weronika</cp:lastModifiedBy>
  <cp:revision>7</cp:revision>
  <dcterms:created xsi:type="dcterms:W3CDTF">2021-03-14T15:23:09Z</dcterms:created>
  <dcterms:modified xsi:type="dcterms:W3CDTF">2021-03-14T17:03:09Z</dcterms:modified>
</cp:coreProperties>
</file>