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3" r:id="rId9"/>
    <p:sldId id="261" r:id="rId10"/>
    <p:sldId id="262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D8BE9F-F04D-2000-AE14-D62A24360425}" v="3" dt="2021-04-16T15:38:30.330"/>
    <p1510:client id="{30D8BE9F-B030-2000-AE14-D768B61B9A05}" v="1917" dt="2021-04-16T17:37:01.108"/>
    <p1510:client id="{5117BF9F-D054-2000-AE14-D889F39B0654}" v="1358" dt="2021-04-17T11:28:47.057"/>
    <p1510:client id="{8915BD91-0EA6-4B7D-9755-41CDF3F12CD2}" v="692" dt="2021-04-16T15:32:09.681"/>
    <p1510:client id="{EED7BE9F-E034-2000-AE14-DC4C2158125A}" v="1" dt="2021-04-16T15:37:07.2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6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4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4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9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0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7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9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1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3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316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iuroprasowe.orange.pl/blog/okiem-mamy-izolacja-moze-byc-szansa-na-dobre-relacje/" TargetMode="External"/><Relationship Id="rId7" Type="http://schemas.openxmlformats.org/officeDocument/2006/relationships/hyperlink" Target="https://www.mcpu.krakow.pl/content/dziewiec-wskazowek-dla-mlodziezy-dotyczacych-zapobiegania-problemom-wynikajacym-z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profnet.org.pl/baza-wiedzy/profilaktyka-uzaleznien/" TargetMode="External"/><Relationship Id="rId5" Type="http://schemas.openxmlformats.org/officeDocument/2006/relationships/hyperlink" Target="https://patryktarachon.pl/jak-radzic-sobie-z-ponizaniem-w-szkole/" TargetMode="External"/><Relationship Id="rId4" Type="http://schemas.openxmlformats.org/officeDocument/2006/relationships/hyperlink" Target="https://pzn.org.pl/wasze-sprawy-jak-dbac-o-relacje-podczas-pandemi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Obraz 4" descr="Free photo Hands Welcome Greeting Contract Hand Agree ...">
            <a:extLst>
              <a:ext uri="{FF2B5EF4-FFF2-40B4-BE49-F238E27FC236}">
                <a16:creationId xmlns:a16="http://schemas.microsoft.com/office/drawing/2014/main" id="{3E943D48-AE7A-49F5-8507-312C3EE704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21" r="21468"/>
          <a:stretch/>
        </p:blipFill>
        <p:spPr>
          <a:xfrm>
            <a:off x="20" y="-14367"/>
            <a:ext cx="6095980" cy="6872367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5F5D1E8-E605-4EFC-8912-6E191F84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2400596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096000" y="1912189"/>
            <a:ext cx="5664679" cy="2286000"/>
          </a:xfrm>
        </p:spPr>
        <p:txBody>
          <a:bodyPr>
            <a:noAutofit/>
          </a:bodyPr>
          <a:lstStyle/>
          <a:p>
            <a:r>
              <a:rPr lang="pl-PL" sz="5400" b="1" i="1" dirty="0">
                <a:latin typeface="Sitka Subheading"/>
                <a:cs typeface="Calibri Light"/>
              </a:rPr>
              <a:t>Prawidłowe relacje rówieśnicze źródłem bezpieczeństwa</a:t>
            </a:r>
            <a:endParaRPr lang="pl-PL" sz="5400">
              <a:latin typeface="Sitka Subheading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958641" y="4600754"/>
            <a:ext cx="4572000" cy="1524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pl-PL" sz="2800" dirty="0">
                <a:solidFill>
                  <a:srgbClr val="FFFFFF"/>
                </a:solidFill>
                <a:cs typeface="Calibri"/>
              </a:rPr>
              <a:t>Julia Małek</a:t>
            </a:r>
          </a:p>
          <a:p>
            <a:pPr algn="r"/>
            <a:r>
              <a:rPr lang="pl-PL" sz="2800" dirty="0">
                <a:solidFill>
                  <a:srgbClr val="FFFFFF"/>
                </a:solidFill>
                <a:cs typeface="Calibri"/>
              </a:rPr>
              <a:t>Klasa 7B</a:t>
            </a: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B8736F62-FC78-46CD-91CF-BE4838A540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174" r="5284" b="3"/>
          <a:stretch/>
        </p:blipFill>
        <p:spPr>
          <a:xfrm>
            <a:off x="2" y="10"/>
            <a:ext cx="5578823" cy="6028246"/>
          </a:xfrm>
          <a:custGeom>
            <a:avLst/>
            <a:gdLst/>
            <a:ahLst/>
            <a:cxnLst/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B547CB-0D02-45EC-A17D-97E37344C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279585"/>
            <a:ext cx="5334000" cy="523335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15000"/>
              </a:lnSpc>
            </a:pPr>
            <a:r>
              <a:rPr lang="en-US" sz="20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https://biuroprasowe.orange.pl/blog/okiem-mamy-izolacja-moze-byc-szansa-na-dobre-relacje/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https://pzn.org.pl/wasze-sprawy-jak-dbac-o-relacje-podczas-pandemii/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https://patryktarachon.pl/jak-radzic-sobie-z-ponizaniem-w-szkole/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https://www.profnet.org.pl/baza-wiedzy/profilaktyka-uzaleznien/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https://www.mcpu.krakow.pl/content/dziewiec-wskazowek-dla-mlodziezy-dotyczacych-zapobiegania-problemom-wynikajacym-z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2000" dirty="0" err="1">
                <a:solidFill>
                  <a:schemeClr val="tx1"/>
                </a:solidFill>
              </a:rPr>
              <a:t>Grafiki</a:t>
            </a:r>
            <a:r>
              <a:rPr lang="en-US" sz="2000" dirty="0">
                <a:solidFill>
                  <a:schemeClr val="tx1"/>
                </a:solidFill>
              </a:rPr>
              <a:t> – Google, </a:t>
            </a:r>
            <a:r>
              <a:rPr lang="en-US" sz="2000" dirty="0" err="1">
                <a:solidFill>
                  <a:schemeClr val="tx1"/>
                </a:solidFill>
              </a:rPr>
              <a:t>usługa</a:t>
            </a:r>
            <a:r>
              <a:rPr lang="en-US" sz="2000" dirty="0">
                <a:solidFill>
                  <a:schemeClr val="tx1"/>
                </a:solidFill>
              </a:rPr>
              <a:t> Bing</a:t>
            </a:r>
          </a:p>
          <a:p>
            <a:pPr>
              <a:lnSpc>
                <a:spcPct val="115000"/>
              </a:lnSpc>
            </a:pPr>
            <a:endParaRPr lang="en-US" sz="200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660DCC5-06EC-4982-B559-D8969403E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-71886"/>
            <a:ext cx="5334000" cy="1524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i="1" dirty="0" err="1"/>
              <a:t>Bibliografia</a:t>
            </a:r>
            <a:endParaRPr lang="en-US" sz="6000" b="1" i="1"/>
          </a:p>
        </p:txBody>
      </p:sp>
    </p:spTree>
    <p:extLst>
      <p:ext uri="{BB962C8B-B14F-4D97-AF65-F5344CB8AC3E}">
        <p14:creationId xmlns:p14="http://schemas.microsoft.com/office/powerpoint/2010/main" val="321214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az 7">
            <a:extLst>
              <a:ext uri="{FF2B5EF4-FFF2-40B4-BE49-F238E27FC236}">
                <a16:creationId xmlns:a16="http://schemas.microsoft.com/office/drawing/2014/main" id="{6AA2C99B-E01E-43B7-B3C0-13FDC3812E3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5771" r="16672" b="2"/>
          <a:stretch/>
        </p:blipFill>
        <p:spPr>
          <a:xfrm>
            <a:off x="2" y="10"/>
            <a:ext cx="5578823" cy="6028246"/>
          </a:xfrm>
          <a:custGeom>
            <a:avLst/>
            <a:gdLst/>
            <a:ahLst/>
            <a:cxnLst/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1C5E6C-8645-4257-B675-B2BA5E5D4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2300377"/>
            <a:ext cx="5621547" cy="421256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US" b="1" i="1" err="1">
                <a:solidFill>
                  <a:srgbClr val="FFFFFF"/>
                </a:solidFill>
              </a:rPr>
              <a:t>Cyberprzemoc</a:t>
            </a:r>
            <a:r>
              <a:rPr lang="en-US" dirty="0">
                <a:solidFill>
                  <a:srgbClr val="FFFFFF"/>
                </a:solidFill>
              </a:rPr>
              <a:t> to </a:t>
            </a:r>
            <a:r>
              <a:rPr lang="en-US" err="1">
                <a:solidFill>
                  <a:srgbClr val="FFFFFF"/>
                </a:solidFill>
              </a:rPr>
              <a:t>rodzaj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internetowej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przemocy</a:t>
            </a:r>
            <a:r>
              <a:rPr lang="en-US" dirty="0">
                <a:solidFill>
                  <a:srgbClr val="FFFFFF"/>
                </a:solidFill>
              </a:rPr>
              <a:t>. </a:t>
            </a:r>
            <a:r>
              <a:rPr lang="en-US" err="1">
                <a:solidFill>
                  <a:srgbClr val="FFFFFF"/>
                </a:solidFill>
              </a:rPr>
              <a:t>Prześladowca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straszy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err="1">
                <a:solidFill>
                  <a:srgbClr val="FFFFFF"/>
                </a:solidFill>
              </a:rPr>
              <a:t>poniża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err="1">
                <a:solidFill>
                  <a:srgbClr val="FFFFFF"/>
                </a:solidFill>
              </a:rPr>
              <a:t>obraża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ofiarę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poprzez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komentarze</a:t>
            </a:r>
            <a:r>
              <a:rPr lang="en-US" dirty="0">
                <a:solidFill>
                  <a:srgbClr val="FFFFFF"/>
                </a:solidFill>
              </a:rPr>
              <a:t> w </a:t>
            </a:r>
            <a:r>
              <a:rPr lang="en-US" err="1">
                <a:solidFill>
                  <a:srgbClr val="FFFFFF"/>
                </a:solidFill>
              </a:rPr>
              <a:t>mediach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społecznościowych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err="1">
                <a:solidFill>
                  <a:srgbClr val="FFFFFF"/>
                </a:solidFill>
              </a:rPr>
              <a:t>czy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robienie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jej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zdjęć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lub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kręcenie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filmów</a:t>
            </a:r>
            <a:r>
              <a:rPr lang="en-US" dirty="0">
                <a:solidFill>
                  <a:srgbClr val="FFFFFF"/>
                </a:solidFill>
              </a:rPr>
              <a:t> bez </a:t>
            </a:r>
            <a:r>
              <a:rPr lang="en-US" err="1">
                <a:solidFill>
                  <a:srgbClr val="FFFFFF"/>
                </a:solidFill>
              </a:rPr>
              <a:t>jej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zgody</a:t>
            </a:r>
            <a:r>
              <a:rPr lang="en-US" dirty="0">
                <a:solidFill>
                  <a:srgbClr val="FFFFFF"/>
                </a:solidFill>
              </a:rPr>
              <a:t>. </a:t>
            </a:r>
            <a:r>
              <a:rPr lang="en-US" err="1">
                <a:solidFill>
                  <a:srgbClr val="FFFFFF"/>
                </a:solidFill>
              </a:rPr>
              <a:t>Następnie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materiały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umieszcza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ogólnodostępnych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witrynach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odwiedzanych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przez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wiele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osób</a:t>
            </a:r>
            <a:r>
              <a:rPr lang="en-US" dirty="0">
                <a:solidFill>
                  <a:srgbClr val="FFFFFF"/>
                </a:solidFill>
              </a:rPr>
              <a:t>. </a:t>
            </a:r>
            <a:endParaRPr lang="pl-PL" sz="3600" dirty="0">
              <a:solidFill>
                <a:srgbClr val="FFFFFF"/>
              </a:solidFill>
            </a:endParaRPr>
          </a:p>
          <a:p>
            <a:pPr>
              <a:lnSpc>
                <a:spcPct val="115000"/>
              </a:lnSpc>
            </a:pPr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7CB4528-E328-46C7-941C-47D627795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589472"/>
            <a:ext cx="5334000" cy="1524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i="1" dirty="0" err="1"/>
              <a:t>Cyberprzemoc</a:t>
            </a:r>
            <a:endParaRPr lang="en-US" sz="4800" b="1" i="1"/>
          </a:p>
        </p:txBody>
      </p:sp>
    </p:spTree>
    <p:extLst>
      <p:ext uri="{BB962C8B-B14F-4D97-AF65-F5344CB8AC3E}">
        <p14:creationId xmlns:p14="http://schemas.microsoft.com/office/powerpoint/2010/main" val="167279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Obraz 23">
            <a:extLst>
              <a:ext uri="{FF2B5EF4-FFF2-40B4-BE49-F238E27FC236}">
                <a16:creationId xmlns:a16="http://schemas.microsoft.com/office/drawing/2014/main" id="{51452398-0062-4186-A022-4DA11532250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7455" r="3" b="3"/>
          <a:stretch/>
        </p:blipFill>
        <p:spPr>
          <a:xfrm>
            <a:off x="6613174" y="10"/>
            <a:ext cx="5578824" cy="6028246"/>
          </a:xfrm>
          <a:custGeom>
            <a:avLst/>
            <a:gdLst/>
            <a:ahLst/>
            <a:cxnLst/>
            <a:rect l="l" t="t" r="r" b="b"/>
            <a:pathLst>
              <a:path w="5578824" h="6028256">
                <a:moveTo>
                  <a:pt x="1681218" y="0"/>
                </a:moveTo>
                <a:lnTo>
                  <a:pt x="5578824" y="0"/>
                </a:lnTo>
                <a:lnTo>
                  <a:pt x="5578824" y="5760161"/>
                </a:lnTo>
                <a:lnTo>
                  <a:pt x="5441231" y="5804042"/>
                </a:lnTo>
                <a:cubicBezTo>
                  <a:pt x="5079089" y="5907589"/>
                  <a:pt x="4674877" y="5944442"/>
                  <a:pt x="4253224" y="5980388"/>
                </a:cubicBezTo>
                <a:cubicBezTo>
                  <a:pt x="2813852" y="6102970"/>
                  <a:pt x="1551586" y="6071494"/>
                  <a:pt x="837278" y="4877588"/>
                </a:cubicBezTo>
                <a:cubicBezTo>
                  <a:pt x="529862" y="4363935"/>
                  <a:pt x="255162" y="3847185"/>
                  <a:pt x="109626" y="3329255"/>
                </a:cubicBezTo>
                <a:cubicBezTo>
                  <a:pt x="-35907" y="2811325"/>
                  <a:pt x="-52277" y="2292214"/>
                  <a:pt x="156962" y="1773839"/>
                </a:cubicBezTo>
                <a:cubicBezTo>
                  <a:pt x="296494" y="1428108"/>
                  <a:pt x="536161" y="1082881"/>
                  <a:pt x="904890" y="738354"/>
                </a:cubicBezTo>
                <a:cubicBezTo>
                  <a:pt x="1036690" y="615181"/>
                  <a:pt x="1169968" y="488910"/>
                  <a:pt x="1304592" y="360545"/>
                </a:cubicBezTo>
                <a:close/>
              </a:path>
            </a:pathLst>
          </a:custGeom>
        </p:spPr>
      </p:pic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D35A9B-55FB-4A22-9CB2-4665FB8D8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0076" y="1825925"/>
            <a:ext cx="5779697" cy="477328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>
              <a:lnSpc>
                <a:spcPct val="115000"/>
              </a:lnSpc>
            </a:pPr>
            <a:r>
              <a:rPr lang="en-US" dirty="0">
                <a:solidFill>
                  <a:schemeClr val="tx1"/>
                </a:solidFill>
              </a:rPr>
              <a:t>Nie </a:t>
            </a:r>
            <a:r>
              <a:rPr lang="en-US" dirty="0" err="1">
                <a:solidFill>
                  <a:schemeClr val="tx1"/>
                </a:solidFill>
              </a:rPr>
              <a:t>ufaj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osobom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poznanym</a:t>
            </a:r>
            <a:r>
              <a:rPr lang="en-US" dirty="0">
                <a:solidFill>
                  <a:schemeClr val="tx1"/>
                </a:solidFill>
              </a:rPr>
              <a:t> w </a:t>
            </a:r>
            <a:r>
              <a:rPr lang="en-US" dirty="0" err="1">
                <a:solidFill>
                  <a:schemeClr val="tx1"/>
                </a:solidFill>
              </a:rPr>
              <a:t>sieci</a:t>
            </a:r>
            <a:r>
              <a:rPr lang="en-US" dirty="0">
                <a:solidFill>
                  <a:schemeClr val="tx1"/>
                </a:solidFill>
              </a:rPr>
              <a:t>. </a:t>
            </a:r>
          </a:p>
          <a:p>
            <a:pPr marL="0">
              <a:lnSpc>
                <a:spcPct val="115000"/>
              </a:lnSpc>
            </a:pPr>
            <a:r>
              <a:rPr lang="en-US" dirty="0">
                <a:solidFill>
                  <a:schemeClr val="tx1"/>
                </a:solidFill>
              </a:rPr>
              <a:t>Nie </a:t>
            </a:r>
            <a:r>
              <a:rPr lang="en-US" dirty="0" err="1">
                <a:solidFill>
                  <a:schemeClr val="tx1"/>
                </a:solidFill>
              </a:rPr>
              <a:t>podawaj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swoich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danych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osobowych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portalach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społecznościowych</a:t>
            </a:r>
            <a:r>
              <a:rPr lang="en-US" dirty="0">
                <a:solidFill>
                  <a:schemeClr val="tx1"/>
                </a:solidFill>
              </a:rPr>
              <a:t>. </a:t>
            </a:r>
          </a:p>
          <a:p>
            <a:pPr marL="0">
              <a:lnSpc>
                <a:spcPct val="115000"/>
              </a:lnSpc>
            </a:pPr>
            <a:r>
              <a:rPr lang="en-US" dirty="0">
                <a:solidFill>
                  <a:schemeClr val="tx1"/>
                </a:solidFill>
              </a:rPr>
              <a:t>Nie </a:t>
            </a:r>
            <a:r>
              <a:rPr lang="en-US" err="1">
                <a:solidFill>
                  <a:schemeClr val="tx1"/>
                </a:solidFill>
              </a:rPr>
              <a:t>daj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się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sprowokować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przez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osoby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używające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cyberprzemocy</a:t>
            </a:r>
            <a:r>
              <a:rPr lang="en-US" dirty="0">
                <a:solidFill>
                  <a:schemeClr val="tx1"/>
                </a:solidFill>
              </a:rPr>
              <a:t>. </a:t>
            </a:r>
          </a:p>
          <a:p>
            <a:pPr marL="0">
              <a:lnSpc>
                <a:spcPct val="115000"/>
              </a:lnSpc>
            </a:pPr>
            <a:r>
              <a:rPr lang="en-US" err="1">
                <a:solidFill>
                  <a:schemeClr val="tx1"/>
                </a:solidFill>
              </a:rPr>
              <a:t>Zmieniaj</a:t>
            </a:r>
            <a:r>
              <a:rPr lang="en-US" dirty="0">
                <a:solidFill>
                  <a:schemeClr val="tx1"/>
                </a:solidFill>
              </a:rPr>
              <a:t> co </a:t>
            </a:r>
            <a:r>
              <a:rPr lang="en-US" err="1">
                <a:solidFill>
                  <a:schemeClr val="tx1"/>
                </a:solidFill>
              </a:rPr>
              <a:t>jakiś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czas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swoje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hasła</a:t>
            </a:r>
            <a:r>
              <a:rPr lang="en-US" dirty="0">
                <a:solidFill>
                  <a:schemeClr val="tx1"/>
                </a:solidFill>
              </a:rPr>
              <a:t>. </a:t>
            </a:r>
          </a:p>
          <a:p>
            <a:pPr marL="0">
              <a:lnSpc>
                <a:spcPct val="115000"/>
              </a:lnSpc>
            </a:pPr>
            <a:r>
              <a:rPr lang="en-US" err="1">
                <a:solidFill>
                  <a:schemeClr val="tx1"/>
                </a:solidFill>
              </a:rPr>
              <a:t>Ustawiaj</a:t>
            </a:r>
            <a:r>
              <a:rPr lang="en-US" dirty="0">
                <a:solidFill>
                  <a:schemeClr val="tx1"/>
                </a:solidFill>
              </a:rPr>
              <a:t> status „</a:t>
            </a:r>
            <a:r>
              <a:rPr lang="en-US" err="1">
                <a:solidFill>
                  <a:schemeClr val="tx1"/>
                </a:solidFill>
              </a:rPr>
              <a:t>prywatny</a:t>
            </a:r>
            <a:r>
              <a:rPr lang="en-US" dirty="0">
                <a:solidFill>
                  <a:schemeClr val="tx1"/>
                </a:solidFill>
              </a:rPr>
              <a:t>” </a:t>
            </a:r>
            <a:r>
              <a:rPr lang="en-US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swoich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kontach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portalach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społecznościowych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err="1">
                <a:solidFill>
                  <a:schemeClr val="tx1"/>
                </a:solidFill>
              </a:rPr>
              <a:t>czatach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itp</a:t>
            </a:r>
            <a:r>
              <a:rPr lang="en-US" dirty="0">
                <a:solidFill>
                  <a:schemeClr val="tx1"/>
                </a:solidFill>
              </a:rPr>
              <a:t>. </a:t>
            </a:r>
          </a:p>
          <a:p>
            <a:pPr marL="0">
              <a:lnSpc>
                <a:spcPct val="115000"/>
              </a:lnSpc>
            </a:pPr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EDFD736-83F2-4A9B-9452-4E5C711DE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717" y="244415"/>
            <a:ext cx="5535283" cy="15815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i="1" dirty="0"/>
              <a:t>Jak </a:t>
            </a:r>
            <a:r>
              <a:rPr lang="en-US" sz="3600" b="1" i="1" dirty="0" err="1"/>
              <a:t>zapobiegać</a:t>
            </a:r>
            <a:r>
              <a:rPr lang="en-US" sz="3600" b="1" i="1" dirty="0"/>
              <a:t> </a:t>
            </a:r>
            <a:br>
              <a:rPr lang="en-US" sz="3600" dirty="0"/>
            </a:br>
            <a:r>
              <a:rPr lang="en-US" sz="3600" b="1" i="1" dirty="0"/>
              <a:t>            </a:t>
            </a:r>
            <a:r>
              <a:rPr lang="en-US" sz="3600" b="1" i="1" dirty="0" err="1"/>
              <a:t>cyberprzemocy</a:t>
            </a:r>
            <a:r>
              <a:rPr lang="en-US" sz="3600" b="1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3691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az 6" descr="Obraz zawierający tekst, różny, grafika wektorowa, kilka&#10;&#10;Opis wygenerowany automatycznie">
            <a:extLst>
              <a:ext uri="{FF2B5EF4-FFF2-40B4-BE49-F238E27FC236}">
                <a16:creationId xmlns:a16="http://schemas.microsoft.com/office/drawing/2014/main" id="{B4585A3E-6E2E-41DB-9FC9-8D42F3C8DE7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7458" b="3"/>
          <a:stretch/>
        </p:blipFill>
        <p:spPr>
          <a:xfrm>
            <a:off x="6613174" y="10"/>
            <a:ext cx="5578824" cy="6028246"/>
          </a:xfrm>
          <a:custGeom>
            <a:avLst/>
            <a:gdLst/>
            <a:ahLst/>
            <a:cxnLst/>
            <a:rect l="l" t="t" r="r" b="b"/>
            <a:pathLst>
              <a:path w="5578824" h="6028256">
                <a:moveTo>
                  <a:pt x="1681218" y="0"/>
                </a:moveTo>
                <a:lnTo>
                  <a:pt x="5578824" y="0"/>
                </a:lnTo>
                <a:lnTo>
                  <a:pt x="5578824" y="5760161"/>
                </a:lnTo>
                <a:lnTo>
                  <a:pt x="5441231" y="5804042"/>
                </a:lnTo>
                <a:cubicBezTo>
                  <a:pt x="5079089" y="5907589"/>
                  <a:pt x="4674877" y="5944442"/>
                  <a:pt x="4253224" y="5980388"/>
                </a:cubicBezTo>
                <a:cubicBezTo>
                  <a:pt x="2813852" y="6102970"/>
                  <a:pt x="1551586" y="6071494"/>
                  <a:pt x="837278" y="4877588"/>
                </a:cubicBezTo>
                <a:cubicBezTo>
                  <a:pt x="529862" y="4363935"/>
                  <a:pt x="255162" y="3847185"/>
                  <a:pt x="109626" y="3329255"/>
                </a:cubicBezTo>
                <a:cubicBezTo>
                  <a:pt x="-35907" y="2811325"/>
                  <a:pt x="-52277" y="2292214"/>
                  <a:pt x="156962" y="1773839"/>
                </a:cubicBezTo>
                <a:cubicBezTo>
                  <a:pt x="296494" y="1428108"/>
                  <a:pt x="536161" y="1082881"/>
                  <a:pt x="904890" y="738354"/>
                </a:cubicBezTo>
                <a:cubicBezTo>
                  <a:pt x="1036690" y="615181"/>
                  <a:pt x="1169968" y="488910"/>
                  <a:pt x="1304592" y="360545"/>
                </a:cubicBezTo>
                <a:close/>
              </a:path>
            </a:pathLst>
          </a:custGeom>
        </p:spPr>
      </p:pic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6FE393-D3DB-4532-AE0C-A86B2A0636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6944" y="1998453"/>
            <a:ext cx="5535282" cy="448573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US" b="1" i="1" dirty="0" err="1">
                <a:solidFill>
                  <a:srgbClr val="FFFFFF"/>
                </a:solidFill>
              </a:rPr>
              <a:t>Uzależnienie</a:t>
            </a:r>
            <a:r>
              <a:rPr lang="en-US" i="1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to </a:t>
            </a:r>
            <a:r>
              <a:rPr lang="en-US" dirty="0" err="1">
                <a:solidFill>
                  <a:srgbClr val="FFFFFF"/>
                </a:solidFill>
              </a:rPr>
              <a:t>nabyty</a:t>
            </a:r>
            <a:r>
              <a:rPr lang="en-US" dirty="0">
                <a:solidFill>
                  <a:srgbClr val="FFFFFF"/>
                </a:solidFill>
              </a:rPr>
              <a:t> stan </a:t>
            </a:r>
            <a:r>
              <a:rPr lang="en-US" dirty="0" err="1">
                <a:solidFill>
                  <a:srgbClr val="FFFFFF"/>
                </a:solidFill>
              </a:rPr>
              <a:t>zaburzenia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zdrowia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psychicznego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fizycznego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który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charakteryzuje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się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okresowym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lub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stałym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przymusem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wykonywania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określonej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czynności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lub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zażywania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psychoaktywnej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substancji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chemicznej</a:t>
            </a:r>
            <a:r>
              <a:rPr lang="en-US" dirty="0">
                <a:solidFill>
                  <a:srgbClr val="FFFFFF"/>
                </a:solidFill>
              </a:rPr>
              <a:t>. </a:t>
            </a:r>
            <a:r>
              <a:rPr lang="en-US" dirty="0" err="1">
                <a:solidFill>
                  <a:srgbClr val="FFFFFF"/>
                </a:solidFill>
              </a:rPr>
              <a:t>Możemy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być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uzależnieni</a:t>
            </a:r>
            <a:r>
              <a:rPr lang="en-US" dirty="0">
                <a:solidFill>
                  <a:srgbClr val="FFFFFF"/>
                </a:solidFill>
              </a:rPr>
              <a:t> od </a:t>
            </a:r>
            <a:r>
              <a:rPr lang="en-US" dirty="0" err="1">
                <a:solidFill>
                  <a:srgbClr val="FFFFFF"/>
                </a:solidFill>
              </a:rPr>
              <a:t>narkotyków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alkoholu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palenia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grania</a:t>
            </a:r>
            <a:r>
              <a:rPr lang="en-US" dirty="0">
                <a:solidFill>
                  <a:srgbClr val="FFFFFF"/>
                </a:solidFill>
              </a:rPr>
              <a:t> w </a:t>
            </a:r>
            <a:r>
              <a:rPr lang="en-US" dirty="0" err="1">
                <a:solidFill>
                  <a:srgbClr val="FFFFFF"/>
                </a:solidFill>
              </a:rPr>
              <a:t>gry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komputerowe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itp</a:t>
            </a:r>
            <a:r>
              <a:rPr lang="en-US" dirty="0">
                <a:solidFill>
                  <a:srgbClr val="FFFFFF"/>
                </a:solidFill>
              </a:rPr>
              <a:t>. </a:t>
            </a:r>
            <a:endParaRPr lang="pl-PL" sz="3600" dirty="0">
              <a:solidFill>
                <a:srgbClr val="FFFFFF"/>
              </a:solidFill>
            </a:endParaRPr>
          </a:p>
          <a:p>
            <a:pPr marL="0">
              <a:lnSpc>
                <a:spcPct val="115000"/>
              </a:lnSpc>
            </a:pPr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1FF54EB-15BC-4A65-85C4-4C611F8B3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188" y="273170"/>
            <a:ext cx="5334000" cy="1524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i="1" dirty="0" err="1"/>
              <a:t>Asertywność</a:t>
            </a:r>
            <a:r>
              <a:rPr lang="en-US" sz="3200" b="1" i="1" dirty="0"/>
              <a:t> - </a:t>
            </a:r>
            <a:r>
              <a:rPr lang="en-US" sz="3200" b="1" i="1" dirty="0" err="1"/>
              <a:t>życie</a:t>
            </a:r>
            <a:r>
              <a:rPr lang="en-US" sz="3200" b="1" i="1" dirty="0"/>
              <a:t> </a:t>
            </a:r>
            <a:br>
              <a:rPr lang="en-US" dirty="0"/>
            </a:br>
            <a:r>
              <a:rPr lang="en-US" sz="3200" b="1" i="1" dirty="0"/>
              <a:t>                   bez </a:t>
            </a:r>
            <a:r>
              <a:rPr lang="en-US" sz="3200" b="1" i="1" dirty="0" err="1"/>
              <a:t>uzależnień</a:t>
            </a:r>
          </a:p>
        </p:txBody>
      </p:sp>
    </p:spTree>
    <p:extLst>
      <p:ext uri="{BB962C8B-B14F-4D97-AF65-F5344CB8AC3E}">
        <p14:creationId xmlns:p14="http://schemas.microsoft.com/office/powerpoint/2010/main" val="247375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9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1" name="Rectangle 15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EEF8515-CFCE-4796-B8FA-F4C23D85F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73812"/>
            <a:ext cx="5994436" cy="11214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dirty="0"/>
              <a:t>Jak </a:t>
            </a:r>
            <a:r>
              <a:rPr lang="en-US" sz="3600" b="1" i="1" err="1"/>
              <a:t>zapobiegać</a:t>
            </a:r>
            <a:br>
              <a:rPr lang="en-US" sz="3600" b="1" i="1" dirty="0"/>
            </a:br>
            <a:r>
              <a:rPr lang="en-US" sz="3600" b="1" i="1" dirty="0"/>
              <a:t>               </a:t>
            </a:r>
            <a:r>
              <a:rPr lang="en-US" sz="3600" b="1" i="1" err="1"/>
              <a:t>uzależnieniom</a:t>
            </a:r>
            <a:r>
              <a:rPr lang="en-US" sz="3600" b="1" i="1" dirty="0"/>
              <a:t>?</a:t>
            </a:r>
          </a:p>
        </p:txBody>
      </p:sp>
      <p:pic>
        <p:nvPicPr>
          <p:cNvPr id="5" name="Obraz 5" descr="Obraz zawierający osoba, trzymający, ręka&#10;&#10;Opis wygenerowany automatycznie">
            <a:extLst>
              <a:ext uri="{FF2B5EF4-FFF2-40B4-BE49-F238E27FC236}">
                <a16:creationId xmlns:a16="http://schemas.microsoft.com/office/drawing/2014/main" id="{EF2AC1FF-79E0-4AA9-A9A3-CEE64B17BC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8596" r="21502"/>
          <a:stretch/>
        </p:blipFill>
        <p:spPr>
          <a:xfrm>
            <a:off x="7608055" y="10"/>
            <a:ext cx="4583947" cy="6131661"/>
          </a:xfrm>
          <a:custGeom>
            <a:avLst/>
            <a:gdLst/>
            <a:ahLst/>
            <a:cxnLst/>
            <a:rect l="l" t="t" r="r" b="b"/>
            <a:pathLst>
              <a:path w="4583947" h="6131671">
                <a:moveTo>
                  <a:pt x="1303111" y="0"/>
                </a:moveTo>
                <a:lnTo>
                  <a:pt x="4583947" y="0"/>
                </a:lnTo>
                <a:lnTo>
                  <a:pt x="4583947" y="4228311"/>
                </a:lnTo>
                <a:lnTo>
                  <a:pt x="4541880" y="4258857"/>
                </a:lnTo>
                <a:cubicBezTo>
                  <a:pt x="4395640" y="4361102"/>
                  <a:pt x="4254236" y="4453840"/>
                  <a:pt x="4128523" y="4540543"/>
                </a:cubicBezTo>
                <a:cubicBezTo>
                  <a:pt x="3416510" y="5032410"/>
                  <a:pt x="2702940" y="5523262"/>
                  <a:pt x="1946719" y="5933430"/>
                </a:cubicBezTo>
                <a:cubicBezTo>
                  <a:pt x="1506382" y="6172525"/>
                  <a:pt x="872113" y="6310628"/>
                  <a:pt x="393090" y="5653230"/>
                </a:cubicBezTo>
                <a:cubicBezTo>
                  <a:pt x="73281" y="5214029"/>
                  <a:pt x="-2478" y="4628756"/>
                  <a:pt x="62" y="4146595"/>
                </a:cubicBezTo>
                <a:cubicBezTo>
                  <a:pt x="8670" y="2518973"/>
                  <a:pt x="544344" y="1015353"/>
                  <a:pt x="1277882" y="32051"/>
                </a:cubicBezTo>
                <a:close/>
              </a:path>
            </a:pathLst>
          </a:custGeom>
        </p:spPr>
      </p:pic>
      <p:sp>
        <p:nvSpPr>
          <p:cNvPr id="13" name="Freeform: Shape 17">
            <a:extLst>
              <a:ext uri="{FF2B5EF4-FFF2-40B4-BE49-F238E27FC236}">
                <a16:creationId xmlns:a16="http://schemas.microsoft.com/office/drawing/2014/main" id="{B423BB46-9386-40B6-B6A8-70CDDE734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9075" y="16663"/>
            <a:ext cx="4352924" cy="6092804"/>
          </a:xfrm>
          <a:custGeom>
            <a:avLst/>
            <a:gdLst>
              <a:gd name="connsiteX0" fmla="*/ 520805 w 4496214"/>
              <a:gd name="connsiteY0" fmla="*/ 0 h 4712444"/>
              <a:gd name="connsiteX1" fmla="*/ 4496214 w 4496214"/>
              <a:gd name="connsiteY1" fmla="*/ 0 h 4712444"/>
              <a:gd name="connsiteX2" fmla="*/ 4496214 w 4496214"/>
              <a:gd name="connsiteY2" fmla="*/ 2870874 h 4712444"/>
              <a:gd name="connsiteX3" fmla="*/ 4327504 w 4496214"/>
              <a:gd name="connsiteY3" fmla="*/ 2986301 h 4712444"/>
              <a:gd name="connsiteX4" fmla="*/ 4128523 w 4496214"/>
              <a:gd name="connsiteY4" fmla="*/ 3121316 h 4712444"/>
              <a:gd name="connsiteX5" fmla="*/ 1946719 w 4496214"/>
              <a:gd name="connsiteY5" fmla="*/ 4514203 h 4712444"/>
              <a:gd name="connsiteX6" fmla="*/ 393090 w 4496214"/>
              <a:gd name="connsiteY6" fmla="*/ 4234003 h 4712444"/>
              <a:gd name="connsiteX7" fmla="*/ 62 w 4496214"/>
              <a:gd name="connsiteY7" fmla="*/ 2727368 h 4712444"/>
              <a:gd name="connsiteX8" fmla="*/ 513680 w 4496214"/>
              <a:gd name="connsiteY8" fmla="*/ 17175 h 4712444"/>
              <a:gd name="connsiteX0" fmla="*/ 4496214 w 4496214"/>
              <a:gd name="connsiteY0" fmla="*/ 0 h 4712444"/>
              <a:gd name="connsiteX1" fmla="*/ 4496214 w 4496214"/>
              <a:gd name="connsiteY1" fmla="*/ 2870874 h 4712444"/>
              <a:gd name="connsiteX2" fmla="*/ 4327504 w 4496214"/>
              <a:gd name="connsiteY2" fmla="*/ 2986301 h 4712444"/>
              <a:gd name="connsiteX3" fmla="*/ 4128523 w 4496214"/>
              <a:gd name="connsiteY3" fmla="*/ 3121316 h 4712444"/>
              <a:gd name="connsiteX4" fmla="*/ 1946719 w 4496214"/>
              <a:gd name="connsiteY4" fmla="*/ 4514203 h 4712444"/>
              <a:gd name="connsiteX5" fmla="*/ 393090 w 4496214"/>
              <a:gd name="connsiteY5" fmla="*/ 4234003 h 4712444"/>
              <a:gd name="connsiteX6" fmla="*/ 62 w 4496214"/>
              <a:gd name="connsiteY6" fmla="*/ 2727368 h 4712444"/>
              <a:gd name="connsiteX7" fmla="*/ 513680 w 4496214"/>
              <a:gd name="connsiteY7" fmla="*/ 17175 h 4712444"/>
              <a:gd name="connsiteX8" fmla="*/ 610729 w 4496214"/>
              <a:gd name="connsiteY8" fmla="*/ 94249 h 4712444"/>
              <a:gd name="connsiteX0" fmla="*/ 4496214 w 4496214"/>
              <a:gd name="connsiteY0" fmla="*/ 2853983 h 4695553"/>
              <a:gd name="connsiteX1" fmla="*/ 4327504 w 4496214"/>
              <a:gd name="connsiteY1" fmla="*/ 2969410 h 4695553"/>
              <a:gd name="connsiteX2" fmla="*/ 4128523 w 4496214"/>
              <a:gd name="connsiteY2" fmla="*/ 3104425 h 4695553"/>
              <a:gd name="connsiteX3" fmla="*/ 1946719 w 4496214"/>
              <a:gd name="connsiteY3" fmla="*/ 4497312 h 4695553"/>
              <a:gd name="connsiteX4" fmla="*/ 393090 w 4496214"/>
              <a:gd name="connsiteY4" fmla="*/ 4217112 h 4695553"/>
              <a:gd name="connsiteX5" fmla="*/ 62 w 4496214"/>
              <a:gd name="connsiteY5" fmla="*/ 2710477 h 4695553"/>
              <a:gd name="connsiteX6" fmla="*/ 513680 w 4496214"/>
              <a:gd name="connsiteY6" fmla="*/ 284 h 4695553"/>
              <a:gd name="connsiteX7" fmla="*/ 610729 w 4496214"/>
              <a:gd name="connsiteY7" fmla="*/ 77358 h 4695553"/>
              <a:gd name="connsiteX0" fmla="*/ 4496214 w 4496214"/>
              <a:gd name="connsiteY0" fmla="*/ 2853699 h 4695269"/>
              <a:gd name="connsiteX1" fmla="*/ 4327504 w 4496214"/>
              <a:gd name="connsiteY1" fmla="*/ 2969126 h 4695269"/>
              <a:gd name="connsiteX2" fmla="*/ 4128523 w 4496214"/>
              <a:gd name="connsiteY2" fmla="*/ 3104141 h 4695269"/>
              <a:gd name="connsiteX3" fmla="*/ 1946719 w 4496214"/>
              <a:gd name="connsiteY3" fmla="*/ 4497028 h 4695269"/>
              <a:gd name="connsiteX4" fmla="*/ 393090 w 4496214"/>
              <a:gd name="connsiteY4" fmla="*/ 4216828 h 4695269"/>
              <a:gd name="connsiteX5" fmla="*/ 62 w 4496214"/>
              <a:gd name="connsiteY5" fmla="*/ 2710193 h 4695269"/>
              <a:gd name="connsiteX6" fmla="*/ 513680 w 4496214"/>
              <a:gd name="connsiteY6" fmla="*/ 0 h 4695269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4128523 w 4496214"/>
              <a:gd name="connsiteY2" fmla="*/ 3104141 h 4650427"/>
              <a:gd name="connsiteX3" fmla="*/ 3578025 w 4496214"/>
              <a:gd name="connsiteY3" fmla="*/ 3466740 h 4650427"/>
              <a:gd name="connsiteX4" fmla="*/ 1946719 w 4496214"/>
              <a:gd name="connsiteY4" fmla="*/ 4497028 h 4650427"/>
              <a:gd name="connsiteX5" fmla="*/ 393090 w 4496214"/>
              <a:gd name="connsiteY5" fmla="*/ 4216828 h 4650427"/>
              <a:gd name="connsiteX6" fmla="*/ 62 w 4496214"/>
              <a:gd name="connsiteY6" fmla="*/ 2710193 h 4650427"/>
              <a:gd name="connsiteX7" fmla="*/ 513680 w 4496214"/>
              <a:gd name="connsiteY7" fmla="*/ 0 h 4650427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4128523 w 4496214"/>
              <a:gd name="connsiteY2" fmla="*/ 3104141 h 4650427"/>
              <a:gd name="connsiteX3" fmla="*/ 3578025 w 4496214"/>
              <a:gd name="connsiteY3" fmla="*/ 3466740 h 4650427"/>
              <a:gd name="connsiteX4" fmla="*/ 1946719 w 4496214"/>
              <a:gd name="connsiteY4" fmla="*/ 4497028 h 4650427"/>
              <a:gd name="connsiteX5" fmla="*/ 393090 w 4496214"/>
              <a:gd name="connsiteY5" fmla="*/ 4216828 h 4650427"/>
              <a:gd name="connsiteX6" fmla="*/ 62 w 4496214"/>
              <a:gd name="connsiteY6" fmla="*/ 2710193 h 4650427"/>
              <a:gd name="connsiteX7" fmla="*/ 513680 w 4496214"/>
              <a:gd name="connsiteY7" fmla="*/ 0 h 4650427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3578025 w 4496214"/>
              <a:gd name="connsiteY2" fmla="*/ 3466740 h 4650427"/>
              <a:gd name="connsiteX3" fmla="*/ 1946719 w 4496214"/>
              <a:gd name="connsiteY3" fmla="*/ 4497028 h 4650427"/>
              <a:gd name="connsiteX4" fmla="*/ 393090 w 4496214"/>
              <a:gd name="connsiteY4" fmla="*/ 4216828 h 4650427"/>
              <a:gd name="connsiteX5" fmla="*/ 62 w 4496214"/>
              <a:gd name="connsiteY5" fmla="*/ 2710193 h 4650427"/>
              <a:gd name="connsiteX6" fmla="*/ 513680 w 4496214"/>
              <a:gd name="connsiteY6" fmla="*/ 0 h 4650427"/>
              <a:gd name="connsiteX0" fmla="*/ 4496214 w 4496214"/>
              <a:gd name="connsiteY0" fmla="*/ 2853699 h 4650427"/>
              <a:gd name="connsiteX1" fmla="*/ 3578025 w 4496214"/>
              <a:gd name="connsiteY1" fmla="*/ 3466740 h 4650427"/>
              <a:gd name="connsiteX2" fmla="*/ 1946719 w 4496214"/>
              <a:gd name="connsiteY2" fmla="*/ 4497028 h 4650427"/>
              <a:gd name="connsiteX3" fmla="*/ 393090 w 4496214"/>
              <a:gd name="connsiteY3" fmla="*/ 4216828 h 4650427"/>
              <a:gd name="connsiteX4" fmla="*/ 62 w 4496214"/>
              <a:gd name="connsiteY4" fmla="*/ 2710193 h 4650427"/>
              <a:gd name="connsiteX5" fmla="*/ 513680 w 4496214"/>
              <a:gd name="connsiteY5" fmla="*/ 0 h 4650427"/>
              <a:gd name="connsiteX0" fmla="*/ 3578025 w 3578025"/>
              <a:gd name="connsiteY0" fmla="*/ 3466740 h 4650427"/>
              <a:gd name="connsiteX1" fmla="*/ 1946719 w 3578025"/>
              <a:gd name="connsiteY1" fmla="*/ 4497028 h 4650427"/>
              <a:gd name="connsiteX2" fmla="*/ 393090 w 3578025"/>
              <a:gd name="connsiteY2" fmla="*/ 4216828 h 4650427"/>
              <a:gd name="connsiteX3" fmla="*/ 62 w 3578025"/>
              <a:gd name="connsiteY3" fmla="*/ 2710193 h 4650427"/>
              <a:gd name="connsiteX4" fmla="*/ 513680 w 3578025"/>
              <a:gd name="connsiteY4" fmla="*/ 0 h 4650427"/>
              <a:gd name="connsiteX0" fmla="*/ 3578025 w 3578025"/>
              <a:gd name="connsiteY0" fmla="*/ 3466740 h 4705670"/>
              <a:gd name="connsiteX1" fmla="*/ 1946719 w 3578025"/>
              <a:gd name="connsiteY1" fmla="*/ 4497028 h 4705670"/>
              <a:gd name="connsiteX2" fmla="*/ 393090 w 3578025"/>
              <a:gd name="connsiteY2" fmla="*/ 4216828 h 4705670"/>
              <a:gd name="connsiteX3" fmla="*/ 62 w 3578025"/>
              <a:gd name="connsiteY3" fmla="*/ 2710193 h 4705670"/>
              <a:gd name="connsiteX4" fmla="*/ 513680 w 3578025"/>
              <a:gd name="connsiteY4" fmla="*/ 0 h 470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8025" h="4705670">
                <a:moveTo>
                  <a:pt x="3578025" y="3466740"/>
                </a:moveTo>
                <a:cubicBezTo>
                  <a:pt x="3034256" y="3810169"/>
                  <a:pt x="2520630" y="4206761"/>
                  <a:pt x="1946719" y="4497028"/>
                </a:cubicBezTo>
                <a:cubicBezTo>
                  <a:pt x="1423184" y="4761816"/>
                  <a:pt x="872113" y="4874226"/>
                  <a:pt x="393090" y="4216828"/>
                </a:cubicBezTo>
                <a:cubicBezTo>
                  <a:pt x="73281" y="3777627"/>
                  <a:pt x="-2478" y="3192354"/>
                  <a:pt x="62" y="2710193"/>
                </a:cubicBezTo>
                <a:cubicBezTo>
                  <a:pt x="5227" y="1733619"/>
                  <a:pt x="200135" y="801687"/>
                  <a:pt x="513680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04ABC4-E791-44F2-8B63-15666B315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920" y="1710906"/>
            <a:ext cx="5807531" cy="478766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15000"/>
              </a:lnSpc>
            </a:pPr>
            <a:r>
              <a:rPr lang="en-US" dirty="0" err="1">
                <a:solidFill>
                  <a:schemeClr val="tx1"/>
                </a:solidFill>
              </a:rPr>
              <a:t>Kontroluj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przekraczaj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zaplanowanego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wcześniej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czasu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przebywania</a:t>
            </a:r>
            <a:r>
              <a:rPr lang="en-US" dirty="0">
                <a:solidFill>
                  <a:schemeClr val="tx1"/>
                </a:solidFill>
              </a:rPr>
              <a:t> w </a:t>
            </a:r>
            <a:r>
              <a:rPr lang="en-US" dirty="0" err="1">
                <a:solidFill>
                  <a:schemeClr val="tx1"/>
                </a:solidFill>
              </a:rPr>
              <a:t>sieci</a:t>
            </a:r>
            <a:r>
              <a:rPr lang="en-US" dirty="0">
                <a:solidFill>
                  <a:schemeClr val="tx1"/>
                </a:solidFill>
              </a:rPr>
              <a:t>. </a:t>
            </a:r>
          </a:p>
          <a:p>
            <a:pPr>
              <a:lnSpc>
                <a:spcPct val="115000"/>
              </a:lnSpc>
            </a:pPr>
            <a:r>
              <a:rPr lang="en-US" dirty="0" err="1">
                <a:solidFill>
                  <a:schemeClr val="tx1"/>
                </a:solidFill>
              </a:rPr>
              <a:t>Bądź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asertywny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kiedy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ktoś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zaproponuje</a:t>
            </a:r>
            <a:r>
              <a:rPr lang="en-US" dirty="0">
                <a:solidFill>
                  <a:schemeClr val="tx1"/>
                </a:solidFill>
              </a:rPr>
              <a:t> ci </a:t>
            </a:r>
            <a:r>
              <a:rPr lang="en-US" dirty="0" err="1">
                <a:solidFill>
                  <a:schemeClr val="tx1"/>
                </a:solidFill>
              </a:rPr>
              <a:t>zapalenie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papierosa</a:t>
            </a:r>
            <a:r>
              <a:rPr lang="en-US" dirty="0">
                <a:solidFill>
                  <a:schemeClr val="tx1"/>
                </a:solidFill>
              </a:rPr>
              <a:t>. </a:t>
            </a:r>
          </a:p>
          <a:p>
            <a:pPr>
              <a:lnSpc>
                <a:spcPct val="115000"/>
              </a:lnSpc>
            </a:pPr>
            <a:r>
              <a:rPr lang="en-US" dirty="0" err="1">
                <a:solidFill>
                  <a:schemeClr val="tx1"/>
                </a:solidFill>
              </a:rPr>
              <a:t>Unikaj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imprez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których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spożywany</a:t>
            </a:r>
            <a:r>
              <a:rPr lang="en-US" dirty="0">
                <a:solidFill>
                  <a:schemeClr val="tx1"/>
                </a:solidFill>
              </a:rPr>
              <a:t> jest </a:t>
            </a:r>
            <a:r>
              <a:rPr lang="en-US" dirty="0" err="1">
                <a:solidFill>
                  <a:schemeClr val="tx1"/>
                </a:solidFill>
              </a:rPr>
              <a:t>alkohol</a:t>
            </a:r>
            <a:r>
              <a:rPr lang="en-US" dirty="0">
                <a:solidFill>
                  <a:schemeClr val="tx1"/>
                </a:solidFill>
              </a:rPr>
              <a:t>. </a:t>
            </a:r>
          </a:p>
          <a:p>
            <a:pPr>
              <a:lnSpc>
                <a:spcPct val="115000"/>
              </a:lnSpc>
            </a:pPr>
            <a:r>
              <a:rPr lang="en-US" dirty="0" err="1">
                <a:solidFill>
                  <a:schemeClr val="tx1"/>
                </a:solidFill>
              </a:rPr>
              <a:t>Unikaj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kontaktu</a:t>
            </a:r>
            <a:r>
              <a:rPr lang="en-US" dirty="0">
                <a:solidFill>
                  <a:schemeClr val="tx1"/>
                </a:solidFill>
              </a:rPr>
              <a:t> z </a:t>
            </a:r>
            <a:r>
              <a:rPr lang="en-US" dirty="0" err="1">
                <a:solidFill>
                  <a:schemeClr val="tx1"/>
                </a:solidFill>
              </a:rPr>
              <a:t>osobami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które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zażywają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narkotyki</a:t>
            </a:r>
            <a:r>
              <a:rPr lang="en-US" dirty="0">
                <a:solidFill>
                  <a:schemeClr val="tx1"/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3718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8" descr="Obraz zawierający osoba, drzewo, zewnętrzne, chłopiec&#10;&#10;Opis wygenerowany automatycznie">
            <a:extLst>
              <a:ext uri="{FF2B5EF4-FFF2-40B4-BE49-F238E27FC236}">
                <a16:creationId xmlns:a16="http://schemas.microsoft.com/office/drawing/2014/main" id="{FAB69BAF-5E5B-4A74-9089-143DC90EF1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6688" r="11539" b="1"/>
          <a:stretch/>
        </p:blipFill>
        <p:spPr>
          <a:xfrm>
            <a:off x="6613174" y="10"/>
            <a:ext cx="5578824" cy="6028246"/>
          </a:xfrm>
          <a:custGeom>
            <a:avLst/>
            <a:gdLst/>
            <a:ahLst/>
            <a:cxnLst/>
            <a:rect l="l" t="t" r="r" b="b"/>
            <a:pathLst>
              <a:path w="5578824" h="6028256">
                <a:moveTo>
                  <a:pt x="1681218" y="0"/>
                </a:moveTo>
                <a:lnTo>
                  <a:pt x="5578824" y="0"/>
                </a:lnTo>
                <a:lnTo>
                  <a:pt x="5578824" y="5760161"/>
                </a:lnTo>
                <a:lnTo>
                  <a:pt x="5441231" y="5804042"/>
                </a:lnTo>
                <a:cubicBezTo>
                  <a:pt x="5079089" y="5907589"/>
                  <a:pt x="4674877" y="5944442"/>
                  <a:pt x="4253224" y="5980388"/>
                </a:cubicBezTo>
                <a:cubicBezTo>
                  <a:pt x="2813852" y="6102970"/>
                  <a:pt x="1551586" y="6071494"/>
                  <a:pt x="837278" y="4877588"/>
                </a:cubicBezTo>
                <a:cubicBezTo>
                  <a:pt x="529862" y="4363935"/>
                  <a:pt x="255162" y="3847185"/>
                  <a:pt x="109626" y="3329255"/>
                </a:cubicBezTo>
                <a:cubicBezTo>
                  <a:pt x="-35907" y="2811325"/>
                  <a:pt x="-52277" y="2292214"/>
                  <a:pt x="156962" y="1773839"/>
                </a:cubicBezTo>
                <a:cubicBezTo>
                  <a:pt x="296494" y="1428108"/>
                  <a:pt x="536161" y="1082881"/>
                  <a:pt x="904890" y="738354"/>
                </a:cubicBezTo>
                <a:cubicBezTo>
                  <a:pt x="1036690" y="615181"/>
                  <a:pt x="1169968" y="488910"/>
                  <a:pt x="1304592" y="360545"/>
                </a:cubicBezTo>
                <a:close/>
              </a:path>
            </a:pathLst>
          </a:cu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A00597-1D67-458E-BBB7-F7CE03BBB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698" y="1811547"/>
            <a:ext cx="5405888" cy="475890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FFFFFF"/>
                </a:solidFill>
              </a:rPr>
              <a:t>W </a:t>
            </a:r>
            <a:r>
              <a:rPr lang="en-US" b="1" i="1" dirty="0" err="1">
                <a:solidFill>
                  <a:srgbClr val="FFFFFF"/>
                </a:solidFill>
              </a:rPr>
              <a:t>dzisiejszych</a:t>
            </a:r>
            <a:r>
              <a:rPr lang="en-US" b="1" i="1" dirty="0">
                <a:solidFill>
                  <a:srgbClr val="FFFFFF"/>
                </a:solidFill>
              </a:rPr>
              <a:t> </a:t>
            </a:r>
            <a:r>
              <a:rPr lang="en-US" b="1" i="1" dirty="0" err="1">
                <a:solidFill>
                  <a:srgbClr val="FFFFFF"/>
                </a:solidFill>
              </a:rPr>
              <a:t>czasach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ludzie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śmieją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się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przykład</a:t>
            </a:r>
            <a:r>
              <a:rPr lang="en-US" dirty="0">
                <a:solidFill>
                  <a:srgbClr val="FFFFFF"/>
                </a:solidFill>
              </a:rPr>
              <a:t> z </a:t>
            </a:r>
            <a:r>
              <a:rPr lang="en-US" dirty="0" err="1">
                <a:solidFill>
                  <a:srgbClr val="FFFFFF"/>
                </a:solidFill>
              </a:rPr>
              <a:t>tego</a:t>
            </a:r>
            <a:r>
              <a:rPr lang="en-US" dirty="0">
                <a:solidFill>
                  <a:srgbClr val="FFFFFF"/>
                </a:solidFill>
              </a:rPr>
              <a:t>, jak </a:t>
            </a:r>
            <a:r>
              <a:rPr lang="en-US" dirty="0" err="1">
                <a:solidFill>
                  <a:srgbClr val="FFFFFF"/>
                </a:solidFill>
              </a:rPr>
              <a:t>ktoś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wygląda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jaki</a:t>
            </a:r>
            <a:r>
              <a:rPr lang="en-US" dirty="0">
                <a:solidFill>
                  <a:srgbClr val="FFFFFF"/>
                </a:solidFill>
              </a:rPr>
              <a:t> ma </a:t>
            </a:r>
            <a:r>
              <a:rPr lang="en-US" dirty="0" err="1">
                <a:solidFill>
                  <a:srgbClr val="FFFFFF"/>
                </a:solidFill>
              </a:rPr>
              <a:t>kolor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skóry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jakiego</a:t>
            </a:r>
            <a:r>
              <a:rPr lang="en-US" dirty="0">
                <a:solidFill>
                  <a:srgbClr val="FFFFFF"/>
                </a:solidFill>
              </a:rPr>
              <a:t> jest </a:t>
            </a:r>
            <a:r>
              <a:rPr lang="en-US" dirty="0" err="1">
                <a:solidFill>
                  <a:srgbClr val="FFFFFF"/>
                </a:solidFill>
              </a:rPr>
              <a:t>pochodzenia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albo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jaką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religię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kultywuje</a:t>
            </a:r>
            <a:r>
              <a:rPr lang="en-US" dirty="0">
                <a:solidFill>
                  <a:srgbClr val="FFFFFF"/>
                </a:solidFill>
              </a:rPr>
              <a:t>. Ale </a:t>
            </a:r>
            <a:r>
              <a:rPr lang="en-US" dirty="0" err="1">
                <a:solidFill>
                  <a:srgbClr val="FFFFFF"/>
                </a:solidFill>
              </a:rPr>
              <a:t>czy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śmiejąc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się</a:t>
            </a:r>
            <a:r>
              <a:rPr lang="en-US" dirty="0">
                <a:solidFill>
                  <a:srgbClr val="FFFFFF"/>
                </a:solidFill>
              </a:rPr>
              <a:t> z </a:t>
            </a:r>
            <a:r>
              <a:rPr lang="en-US" dirty="0" err="1">
                <a:solidFill>
                  <a:srgbClr val="FFFFFF"/>
                </a:solidFill>
              </a:rPr>
              <a:t>innych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myślimy</a:t>
            </a:r>
            <a:r>
              <a:rPr lang="en-US" dirty="0">
                <a:solidFill>
                  <a:srgbClr val="FFFFFF"/>
                </a:solidFill>
              </a:rPr>
              <a:t> o </a:t>
            </a:r>
            <a:r>
              <a:rPr lang="en-US" dirty="0" err="1">
                <a:solidFill>
                  <a:srgbClr val="FFFFFF"/>
                </a:solidFill>
              </a:rPr>
              <a:t>tym</a:t>
            </a:r>
            <a:r>
              <a:rPr lang="en-US" dirty="0">
                <a:solidFill>
                  <a:srgbClr val="FFFFFF"/>
                </a:solidFill>
              </a:rPr>
              <a:t>, co ta </a:t>
            </a:r>
            <a:r>
              <a:rPr lang="en-US" dirty="0" err="1">
                <a:solidFill>
                  <a:srgbClr val="FFFFFF"/>
                </a:solidFill>
              </a:rPr>
              <a:t>osoba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czuje</a:t>
            </a:r>
            <a:r>
              <a:rPr lang="en-US" dirty="0">
                <a:solidFill>
                  <a:srgbClr val="FFFFFF"/>
                </a:solidFill>
              </a:rPr>
              <a:t>? A </a:t>
            </a:r>
            <a:r>
              <a:rPr lang="en-US" dirty="0" err="1">
                <a:solidFill>
                  <a:srgbClr val="FFFFFF"/>
                </a:solidFill>
              </a:rPr>
              <a:t>może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warto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pomyśleć</a:t>
            </a:r>
            <a:r>
              <a:rPr lang="en-US" dirty="0">
                <a:solidFill>
                  <a:srgbClr val="FFFFFF"/>
                </a:solidFill>
              </a:rPr>
              <a:t>, jak my </a:t>
            </a:r>
            <a:r>
              <a:rPr lang="en-US" dirty="0" err="1">
                <a:solidFill>
                  <a:srgbClr val="FFFFFF"/>
                </a:solidFill>
              </a:rPr>
              <a:t>czulibyśmy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się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miejscu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owej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osoby</a:t>
            </a:r>
            <a:r>
              <a:rPr lang="en-US" dirty="0">
                <a:solidFill>
                  <a:srgbClr val="FFFFFF"/>
                </a:solidFill>
              </a:rPr>
              <a:t>?</a:t>
            </a:r>
            <a:endParaRPr lang="en-US" sz="2400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46EDD8-8452-4889-A120-57D268D8B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963" y="301925"/>
            <a:ext cx="5794075" cy="1524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i="1" dirty="0" err="1"/>
              <a:t>Wyśmiewanie</a:t>
            </a:r>
            <a:r>
              <a:rPr lang="en-US" sz="3200" b="1" i="1" dirty="0"/>
              <a:t> - </a:t>
            </a:r>
            <a:r>
              <a:rPr lang="en-US" sz="3200" b="1" i="1" dirty="0" err="1"/>
              <a:t>zabawa</a:t>
            </a:r>
            <a:r>
              <a:rPr lang="en-US" sz="3200" b="1" i="1" dirty="0"/>
              <a:t>, </a:t>
            </a:r>
            <a:r>
              <a:rPr lang="en-US" sz="3200" b="1" i="1" dirty="0" err="1"/>
              <a:t>czy</a:t>
            </a:r>
            <a:r>
              <a:rPr lang="en-US" sz="3200" b="1" i="1" dirty="0"/>
              <a:t> </a:t>
            </a:r>
            <a:r>
              <a:rPr lang="en-US" sz="3200" b="1" i="1" dirty="0" err="1"/>
              <a:t>ranienie</a:t>
            </a:r>
            <a:r>
              <a:rPr lang="en-US" sz="3200" b="1" i="1" dirty="0"/>
              <a:t> </a:t>
            </a:r>
            <a:r>
              <a:rPr lang="en-US" sz="3200" b="1" i="1" dirty="0" err="1"/>
              <a:t>drugiej</a:t>
            </a:r>
            <a:r>
              <a:rPr lang="en-US" sz="3200" b="1" i="1" dirty="0"/>
              <a:t> </a:t>
            </a:r>
            <a:r>
              <a:rPr lang="en-US" sz="3200" b="1" i="1" dirty="0" err="1"/>
              <a:t>osoby</a:t>
            </a:r>
            <a:r>
              <a:rPr lang="en-US" sz="3200" b="1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5155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Obraz 26" descr="Obraz zawierający osoba, wewnątrz&#10;&#10;Opis wygenerowany automatycznie">
            <a:extLst>
              <a:ext uri="{FF2B5EF4-FFF2-40B4-BE49-F238E27FC236}">
                <a16:creationId xmlns:a16="http://schemas.microsoft.com/office/drawing/2014/main" id="{DB20FCEE-EB52-417B-97D4-631635A3CE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709" b="-1"/>
          <a:stretch/>
        </p:blipFill>
        <p:spPr>
          <a:xfrm>
            <a:off x="2" y="11"/>
            <a:ext cx="5679464" cy="6085754"/>
          </a:xfrm>
          <a:custGeom>
            <a:avLst/>
            <a:gdLst/>
            <a:ahLst/>
            <a:cxnLst/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667785-A4AC-48C7-AB12-7431A3592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955320"/>
            <a:ext cx="5334000" cy="428445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Przede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wszystkim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porozmawiaj</a:t>
            </a:r>
            <a:r>
              <a:rPr lang="en-US" sz="2400" dirty="0">
                <a:solidFill>
                  <a:schemeClr val="tx1"/>
                </a:solidFill>
              </a:rPr>
              <a:t> o </a:t>
            </a:r>
            <a:r>
              <a:rPr lang="en-US" sz="2400" dirty="0" err="1">
                <a:solidFill>
                  <a:schemeClr val="tx1"/>
                </a:solidFill>
              </a:rPr>
              <a:t>tym</a:t>
            </a:r>
            <a:r>
              <a:rPr lang="en-US" sz="2400" dirty="0">
                <a:solidFill>
                  <a:schemeClr val="tx1"/>
                </a:solidFill>
              </a:rPr>
              <a:t> z </a:t>
            </a:r>
            <a:r>
              <a:rPr lang="en-US" sz="2400" dirty="0" err="1">
                <a:solidFill>
                  <a:schemeClr val="tx1"/>
                </a:solidFill>
              </a:rPr>
              <a:t>zaufanymi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osobami</a:t>
            </a:r>
            <a:r>
              <a:rPr lang="en-US" sz="2400" dirty="0">
                <a:solidFill>
                  <a:schemeClr val="tx1"/>
                </a:solidFill>
              </a:rPr>
              <a:t>, np. </a:t>
            </a:r>
            <a:r>
              <a:rPr lang="en-US" sz="2400" dirty="0" err="1">
                <a:solidFill>
                  <a:schemeClr val="tx1"/>
                </a:solidFill>
              </a:rPr>
              <a:t>rodzicami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pedagogiem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albo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wychowawcą</a:t>
            </a:r>
            <a:r>
              <a:rPr lang="en-US" sz="2400" dirty="0">
                <a:solidFill>
                  <a:schemeClr val="tx1"/>
                </a:solidFill>
              </a:rPr>
              <a:t>. </a:t>
            </a:r>
          </a:p>
          <a:p>
            <a:r>
              <a:rPr lang="en-US" sz="2400" err="1">
                <a:solidFill>
                  <a:schemeClr val="tx1"/>
                </a:solidFill>
              </a:rPr>
              <a:t>Ignoruj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wszystkie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zaczepki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err="1">
                <a:solidFill>
                  <a:schemeClr val="tx1"/>
                </a:solidFill>
              </a:rPr>
              <a:t>Utrzymuj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kontakt</a:t>
            </a:r>
            <a:r>
              <a:rPr lang="en-US" sz="2400" dirty="0">
                <a:solidFill>
                  <a:schemeClr val="tx1"/>
                </a:solidFill>
              </a:rPr>
              <a:t> z </a:t>
            </a:r>
            <a:r>
              <a:rPr lang="en-US" sz="2400" err="1">
                <a:solidFill>
                  <a:schemeClr val="tx1"/>
                </a:solidFill>
              </a:rPr>
              <a:t>grupą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osób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err="1">
                <a:solidFill>
                  <a:schemeClr val="tx1"/>
                </a:solidFill>
              </a:rPr>
              <a:t>kiedy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jesteś</a:t>
            </a:r>
            <a:r>
              <a:rPr lang="en-US" sz="2400" dirty="0">
                <a:solidFill>
                  <a:schemeClr val="tx1"/>
                </a:solidFill>
              </a:rPr>
              <a:t> w </a:t>
            </a:r>
            <a:r>
              <a:rPr lang="en-US" sz="2400" err="1">
                <a:solidFill>
                  <a:schemeClr val="tx1"/>
                </a:solidFill>
              </a:rPr>
              <a:t>szkole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err="1">
                <a:solidFill>
                  <a:schemeClr val="tx1"/>
                </a:solidFill>
              </a:rPr>
              <a:t>Miej</a:t>
            </a:r>
            <a:r>
              <a:rPr lang="en-US" sz="2400" dirty="0">
                <a:solidFill>
                  <a:schemeClr val="tx1"/>
                </a:solidFill>
              </a:rPr>
              <a:t> do </a:t>
            </a:r>
            <a:r>
              <a:rPr lang="en-US" sz="2400" err="1">
                <a:solidFill>
                  <a:schemeClr val="tx1"/>
                </a:solidFill>
              </a:rPr>
              <a:t>siebie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dystans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err="1">
                <a:solidFill>
                  <a:schemeClr val="tx1"/>
                </a:solidFill>
              </a:rPr>
              <a:t>śmiej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się</a:t>
            </a:r>
            <a:r>
              <a:rPr lang="en-US" sz="2400" dirty="0">
                <a:solidFill>
                  <a:schemeClr val="tx1"/>
                </a:solidFill>
              </a:rPr>
              <a:t> z </a:t>
            </a:r>
            <a:r>
              <a:rPr lang="en-US" sz="2400" err="1">
                <a:solidFill>
                  <a:schemeClr val="tx1"/>
                </a:solidFill>
              </a:rPr>
              <a:t>drwin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swój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temat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02BD689-2767-48CE-8883-BDB3204F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9094" y="402566"/>
            <a:ext cx="5822830" cy="15527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i="1" dirty="0"/>
              <a:t>Co </a:t>
            </a:r>
            <a:r>
              <a:rPr lang="en-US" sz="3200" b="1" i="1" err="1"/>
              <a:t>zrobić</a:t>
            </a:r>
            <a:r>
              <a:rPr lang="en-US" sz="3200" b="1" i="1" dirty="0"/>
              <a:t>, </a:t>
            </a:r>
            <a:r>
              <a:rPr lang="en-US" sz="3200" b="1" i="1" err="1"/>
              <a:t>kiedy</a:t>
            </a:r>
            <a:r>
              <a:rPr lang="en-US" sz="3200" b="1" i="1" dirty="0"/>
              <a:t> jest </a:t>
            </a:r>
            <a:br>
              <a:rPr lang="en-US" sz="3200" b="1" i="1" dirty="0"/>
            </a:br>
            <a:r>
              <a:rPr lang="en-US" sz="3200" b="1" i="1" dirty="0"/>
              <a:t>               </a:t>
            </a:r>
            <a:r>
              <a:rPr lang="en-US" sz="3200" b="1" i="1" err="1"/>
              <a:t>się</a:t>
            </a:r>
            <a:r>
              <a:rPr lang="en-US" sz="3200" b="1" i="1" dirty="0"/>
              <a:t> </a:t>
            </a:r>
            <a:r>
              <a:rPr lang="en-US" sz="3200" b="1" i="1" err="1"/>
              <a:t>wyśmiewanym</a:t>
            </a:r>
            <a:r>
              <a:rPr lang="en-US" sz="3200" b="1" i="1" dirty="0"/>
              <a:t>?</a:t>
            </a:r>
          </a:p>
        </p:txBody>
      </p:sp>
      <p:pic>
        <p:nvPicPr>
          <p:cNvPr id="22" name="Obraz 23" descr="WyśmiewanieIlustracje i Kliparty. 261 Wyśmiewanie ...">
            <a:extLst>
              <a:ext uri="{FF2B5EF4-FFF2-40B4-BE49-F238E27FC236}">
                <a16:creationId xmlns:a16="http://schemas.microsoft.com/office/drawing/2014/main" id="{1F25CF0E-1AFA-4336-8E91-33B58E03EC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31831" y="10208197"/>
            <a:ext cx="914400" cy="560832"/>
          </a:xfrm>
        </p:spPr>
      </p:pic>
    </p:spTree>
    <p:extLst>
      <p:ext uri="{BB962C8B-B14F-4D97-AF65-F5344CB8AC3E}">
        <p14:creationId xmlns:p14="http://schemas.microsoft.com/office/powerpoint/2010/main" val="119392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5" descr="Obraz zawierający wewnątrz, osoba, computer&#10;&#10;Opis wygenerowany automatycznie">
            <a:extLst>
              <a:ext uri="{FF2B5EF4-FFF2-40B4-BE49-F238E27FC236}">
                <a16:creationId xmlns:a16="http://schemas.microsoft.com/office/drawing/2014/main" id="{63A87EB0-A600-4D1A-B213-0BE8CF2022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0806" r="19175" b="-2"/>
          <a:stretch/>
        </p:blipFill>
        <p:spPr>
          <a:xfrm>
            <a:off x="-8" y="762006"/>
            <a:ext cx="5948805" cy="6095979"/>
          </a:xfrm>
          <a:custGeom>
            <a:avLst/>
            <a:gdLst/>
            <a:ahLst/>
            <a:cxnLst/>
            <a:rect l="l" t="t" r="r" b="b"/>
            <a:pathLst>
              <a:path w="5948805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8" y="4393559"/>
                  <a:pt x="5890546" y="5142244"/>
                  <a:pt x="5937022" y="5865869"/>
                </a:cubicBezTo>
                <a:lnTo>
                  <a:pt x="5948805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BFB3E6-2D9E-4A5C-826F-44A91F5977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DB11EA-B5A0-4FC5-8CE4-CC6167481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41699" y="1380227"/>
            <a:ext cx="5549660" cy="38818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US" sz="2400" b="1" i="1" err="1">
                <a:solidFill>
                  <a:srgbClr val="FFFFFF"/>
                </a:solidFill>
              </a:rPr>
              <a:t>Pandemia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zmieniła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relacje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rodzinne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i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między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rówieśnikami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  <a:r>
              <a:rPr lang="en-US" sz="2400" err="1">
                <a:solidFill>
                  <a:srgbClr val="FFFFFF"/>
                </a:solidFill>
              </a:rPr>
              <a:t>Każdy</a:t>
            </a:r>
            <a:r>
              <a:rPr lang="en-US" sz="2400" dirty="0">
                <a:solidFill>
                  <a:srgbClr val="FFFFFF"/>
                </a:solidFill>
              </a:rPr>
              <a:t> z </a:t>
            </a:r>
            <a:r>
              <a:rPr lang="en-US" sz="2400" err="1">
                <a:solidFill>
                  <a:srgbClr val="FFFFFF"/>
                </a:solidFill>
              </a:rPr>
              <a:t>nas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pewnie</a:t>
            </a:r>
            <a:r>
              <a:rPr lang="en-US" sz="2400" dirty="0">
                <a:solidFill>
                  <a:srgbClr val="FFFFFF"/>
                </a:solidFill>
              </a:rPr>
              <a:t> ma </a:t>
            </a:r>
            <a:r>
              <a:rPr lang="en-US" sz="2400" err="1">
                <a:solidFill>
                  <a:srgbClr val="FFFFFF"/>
                </a:solidFill>
              </a:rPr>
              <a:t>swoje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doświadczenie</a:t>
            </a:r>
            <a:r>
              <a:rPr lang="en-US" sz="2400" dirty="0">
                <a:solidFill>
                  <a:srgbClr val="FFFFFF"/>
                </a:solidFill>
              </a:rPr>
              <a:t> w </a:t>
            </a:r>
            <a:r>
              <a:rPr lang="en-US" sz="2400" err="1">
                <a:solidFill>
                  <a:srgbClr val="FFFFFF"/>
                </a:solidFill>
              </a:rPr>
              <a:t>tym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zakresie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  <a:r>
              <a:rPr lang="en-US" sz="2400" err="1">
                <a:solidFill>
                  <a:srgbClr val="FFFFFF"/>
                </a:solidFill>
              </a:rPr>
              <a:t>Kiedy</a:t>
            </a:r>
            <a:r>
              <a:rPr lang="en-US" sz="2400" dirty="0">
                <a:solidFill>
                  <a:srgbClr val="FFFFFF"/>
                </a:solidFill>
              </a:rPr>
              <a:t> w </a:t>
            </a:r>
            <a:r>
              <a:rPr lang="en-US" sz="2400" err="1">
                <a:solidFill>
                  <a:srgbClr val="FFFFFF"/>
                </a:solidFill>
              </a:rPr>
              <a:t>październiku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zamknięto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szkoły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err="1">
                <a:solidFill>
                  <a:srgbClr val="FFFFFF"/>
                </a:solidFill>
              </a:rPr>
              <a:t>początkowo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większość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była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przerażona</a:t>
            </a:r>
            <a:r>
              <a:rPr lang="en-US" sz="2400" dirty="0">
                <a:solidFill>
                  <a:srgbClr val="FFFFFF"/>
                </a:solidFill>
              </a:rPr>
              <a:t>. Na </a:t>
            </a:r>
            <a:r>
              <a:rPr lang="en-US" sz="2400" err="1">
                <a:solidFill>
                  <a:srgbClr val="FFFFFF"/>
                </a:solidFill>
              </a:rPr>
              <a:t>wiosnę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err="1">
                <a:solidFill>
                  <a:srgbClr val="FFFFFF"/>
                </a:solidFill>
              </a:rPr>
              <a:t>kiedy</a:t>
            </a:r>
            <a:r>
              <a:rPr lang="en-US" sz="2400" dirty="0">
                <a:solidFill>
                  <a:srgbClr val="FFFFFF"/>
                </a:solidFill>
              </a:rPr>
              <a:t> po </a:t>
            </a:r>
            <a:r>
              <a:rPr lang="en-US" sz="2400" err="1">
                <a:solidFill>
                  <a:srgbClr val="FFFFFF"/>
                </a:solidFill>
              </a:rPr>
              <a:t>raz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pierwszy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ogłoszono</a:t>
            </a:r>
            <a:r>
              <a:rPr lang="en-US" sz="2400" dirty="0">
                <a:solidFill>
                  <a:srgbClr val="FFFFFF"/>
                </a:solidFill>
              </a:rPr>
              <a:t> lockdown </a:t>
            </a:r>
            <a:r>
              <a:rPr lang="en-US" sz="2400" err="1">
                <a:solidFill>
                  <a:srgbClr val="FFFFFF"/>
                </a:solidFill>
              </a:rPr>
              <a:t>było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najtrudniej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  <a:r>
              <a:rPr lang="en-US" sz="2400" err="1">
                <a:solidFill>
                  <a:srgbClr val="FFFFFF"/>
                </a:solidFill>
              </a:rPr>
              <a:t>Dla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wszystkich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sytuacja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była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nowa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i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nie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wszystkim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było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łatwo</a:t>
            </a:r>
            <a:r>
              <a:rPr lang="en-US" sz="2400" dirty="0">
                <a:solidFill>
                  <a:srgbClr val="FFFFFF"/>
                </a:solidFill>
              </a:rPr>
              <a:t> a </a:t>
            </a:r>
            <a:r>
              <a:rPr lang="en-US" sz="2400" err="1">
                <a:solidFill>
                  <a:srgbClr val="FFFFFF"/>
                </a:solidFill>
              </a:rPr>
              <a:t>relacje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między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dziećmi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i</a:t>
            </a:r>
            <a:r>
              <a:rPr lang="en-US" sz="2400" dirty="0">
                <a:solidFill>
                  <a:srgbClr val="FFFFFF"/>
                </a:solidFill>
              </a:rPr>
              <a:t> ich </a:t>
            </a:r>
            <a:r>
              <a:rPr lang="en-US" sz="2400" err="1">
                <a:solidFill>
                  <a:srgbClr val="FFFFFF"/>
                </a:solidFill>
              </a:rPr>
              <a:t>rówieśnikami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oraz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rodzicami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znacznie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się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pogorszyły</a:t>
            </a:r>
            <a:r>
              <a:rPr lang="en-US" sz="2400" dirty="0">
                <a:solidFill>
                  <a:srgbClr val="FFFFFF"/>
                </a:solidFill>
              </a:rPr>
              <a:t>. </a:t>
            </a:r>
            <a:endParaRPr lang="pl-PL"/>
          </a:p>
          <a:p>
            <a:pPr>
              <a:lnSpc>
                <a:spcPct val="115000"/>
              </a:lnSpc>
            </a:pPr>
            <a:endParaRPr lang="en-US" sz="1500"/>
          </a:p>
          <a:p>
            <a:pPr>
              <a:lnSpc>
                <a:spcPct val="115000"/>
              </a:lnSpc>
            </a:pPr>
            <a:endParaRPr lang="en-US" sz="1500"/>
          </a:p>
          <a:p>
            <a:pPr>
              <a:lnSpc>
                <a:spcPct val="115000"/>
              </a:lnSpc>
            </a:pPr>
            <a:endParaRPr lang="en-US" sz="1500"/>
          </a:p>
          <a:p>
            <a:pPr marL="0">
              <a:lnSpc>
                <a:spcPct val="115000"/>
              </a:lnSpc>
            </a:pPr>
            <a:endParaRPr lang="en-US" sz="150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EF70845-9381-4D35-84C1-AD9D2EE25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699" y="359424"/>
            <a:ext cx="8568904" cy="15527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 b="1" i="1" dirty="0" err="1"/>
              <a:t>Relacje</a:t>
            </a:r>
            <a:r>
              <a:rPr lang="en-US" sz="3200" b="1" i="1" dirty="0"/>
              <a:t> </a:t>
            </a:r>
            <a:r>
              <a:rPr lang="en-US" sz="3200" b="1" i="1" dirty="0" err="1"/>
              <a:t>rówieśnicze</a:t>
            </a:r>
            <a:r>
              <a:rPr lang="en-US" sz="3200" b="1" i="1" dirty="0"/>
              <a:t> </a:t>
            </a:r>
            <a:br>
              <a:rPr lang="en-US" dirty="0"/>
            </a:br>
            <a:r>
              <a:rPr lang="en-US" sz="3200" b="1" i="1" dirty="0"/>
              <a:t>                                  </a:t>
            </a:r>
            <a:r>
              <a:rPr lang="en-US" sz="3200" b="1" i="1" dirty="0" err="1"/>
              <a:t>podczas</a:t>
            </a:r>
            <a:r>
              <a:rPr lang="en-US" sz="3200" b="1" i="1" dirty="0"/>
              <a:t> </a:t>
            </a:r>
            <a:r>
              <a:rPr lang="en-US" sz="3200" b="1" i="1" dirty="0" err="1"/>
              <a:t>pandemii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31259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195FDFD-2600-481E-B544-2422A5CE3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226" y="388189"/>
            <a:ext cx="6986473" cy="14664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dirty="0"/>
              <a:t>Jak </a:t>
            </a:r>
            <a:r>
              <a:rPr lang="en-US" sz="3600" b="1" i="1" dirty="0" err="1"/>
              <a:t>dbać</a:t>
            </a:r>
            <a:r>
              <a:rPr lang="en-US" sz="3600" b="1" i="1" dirty="0"/>
              <a:t> o </a:t>
            </a:r>
            <a:r>
              <a:rPr lang="en-US" sz="3600" b="1" i="1" dirty="0" err="1"/>
              <a:t>swoje</a:t>
            </a:r>
            <a:r>
              <a:rPr lang="en-US" sz="3600" b="1" i="1" dirty="0"/>
              <a:t> </a:t>
            </a:r>
            <a:br>
              <a:rPr lang="en-US" sz="3600" b="1" i="1" dirty="0"/>
            </a:br>
            <a:r>
              <a:rPr lang="en-US" sz="3600" b="1" i="1" dirty="0"/>
              <a:t>                 </a:t>
            </a:r>
            <a:r>
              <a:rPr lang="en-US" sz="3600" b="1" i="1" dirty="0" err="1"/>
              <a:t>relacje</a:t>
            </a:r>
            <a:r>
              <a:rPr lang="en-US" sz="3600" b="1" i="1" dirty="0"/>
              <a:t> </a:t>
            </a:r>
            <a:r>
              <a:rPr lang="en-US" sz="3600" b="1" i="1" dirty="0" err="1"/>
              <a:t>rówieśnicze</a:t>
            </a:r>
            <a:r>
              <a:rPr lang="en-US" sz="3600" b="1" i="1" dirty="0"/>
              <a:t>?</a:t>
            </a: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0C428383-30EE-43C7-A477-DD1932680BC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0544" r="14696" b="-1"/>
          <a:stretch/>
        </p:blipFill>
        <p:spPr>
          <a:xfrm>
            <a:off x="7608055" y="10"/>
            <a:ext cx="4583947" cy="6131661"/>
          </a:xfrm>
          <a:custGeom>
            <a:avLst/>
            <a:gdLst/>
            <a:ahLst/>
            <a:cxnLst/>
            <a:rect l="l" t="t" r="r" b="b"/>
            <a:pathLst>
              <a:path w="4583947" h="6131671">
                <a:moveTo>
                  <a:pt x="1303111" y="0"/>
                </a:moveTo>
                <a:lnTo>
                  <a:pt x="4583947" y="0"/>
                </a:lnTo>
                <a:lnTo>
                  <a:pt x="4583947" y="4228311"/>
                </a:lnTo>
                <a:lnTo>
                  <a:pt x="4541880" y="4258857"/>
                </a:lnTo>
                <a:cubicBezTo>
                  <a:pt x="4395640" y="4361102"/>
                  <a:pt x="4254236" y="4453840"/>
                  <a:pt x="4128523" y="4540543"/>
                </a:cubicBezTo>
                <a:cubicBezTo>
                  <a:pt x="3416510" y="5032410"/>
                  <a:pt x="2702940" y="5523262"/>
                  <a:pt x="1946719" y="5933430"/>
                </a:cubicBezTo>
                <a:cubicBezTo>
                  <a:pt x="1506382" y="6172525"/>
                  <a:pt x="872113" y="6310628"/>
                  <a:pt x="393090" y="5653230"/>
                </a:cubicBezTo>
                <a:cubicBezTo>
                  <a:pt x="73281" y="5214029"/>
                  <a:pt x="-2478" y="4628756"/>
                  <a:pt x="62" y="4146595"/>
                </a:cubicBezTo>
                <a:cubicBezTo>
                  <a:pt x="8670" y="2518973"/>
                  <a:pt x="544344" y="1015353"/>
                  <a:pt x="1277882" y="32051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423BB46-9386-40B6-B6A8-70CDDE734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9075" y="16663"/>
            <a:ext cx="4352924" cy="6092804"/>
          </a:xfrm>
          <a:custGeom>
            <a:avLst/>
            <a:gdLst>
              <a:gd name="connsiteX0" fmla="*/ 520805 w 4496214"/>
              <a:gd name="connsiteY0" fmla="*/ 0 h 4712444"/>
              <a:gd name="connsiteX1" fmla="*/ 4496214 w 4496214"/>
              <a:gd name="connsiteY1" fmla="*/ 0 h 4712444"/>
              <a:gd name="connsiteX2" fmla="*/ 4496214 w 4496214"/>
              <a:gd name="connsiteY2" fmla="*/ 2870874 h 4712444"/>
              <a:gd name="connsiteX3" fmla="*/ 4327504 w 4496214"/>
              <a:gd name="connsiteY3" fmla="*/ 2986301 h 4712444"/>
              <a:gd name="connsiteX4" fmla="*/ 4128523 w 4496214"/>
              <a:gd name="connsiteY4" fmla="*/ 3121316 h 4712444"/>
              <a:gd name="connsiteX5" fmla="*/ 1946719 w 4496214"/>
              <a:gd name="connsiteY5" fmla="*/ 4514203 h 4712444"/>
              <a:gd name="connsiteX6" fmla="*/ 393090 w 4496214"/>
              <a:gd name="connsiteY6" fmla="*/ 4234003 h 4712444"/>
              <a:gd name="connsiteX7" fmla="*/ 62 w 4496214"/>
              <a:gd name="connsiteY7" fmla="*/ 2727368 h 4712444"/>
              <a:gd name="connsiteX8" fmla="*/ 513680 w 4496214"/>
              <a:gd name="connsiteY8" fmla="*/ 17175 h 4712444"/>
              <a:gd name="connsiteX0" fmla="*/ 4496214 w 4496214"/>
              <a:gd name="connsiteY0" fmla="*/ 0 h 4712444"/>
              <a:gd name="connsiteX1" fmla="*/ 4496214 w 4496214"/>
              <a:gd name="connsiteY1" fmla="*/ 2870874 h 4712444"/>
              <a:gd name="connsiteX2" fmla="*/ 4327504 w 4496214"/>
              <a:gd name="connsiteY2" fmla="*/ 2986301 h 4712444"/>
              <a:gd name="connsiteX3" fmla="*/ 4128523 w 4496214"/>
              <a:gd name="connsiteY3" fmla="*/ 3121316 h 4712444"/>
              <a:gd name="connsiteX4" fmla="*/ 1946719 w 4496214"/>
              <a:gd name="connsiteY4" fmla="*/ 4514203 h 4712444"/>
              <a:gd name="connsiteX5" fmla="*/ 393090 w 4496214"/>
              <a:gd name="connsiteY5" fmla="*/ 4234003 h 4712444"/>
              <a:gd name="connsiteX6" fmla="*/ 62 w 4496214"/>
              <a:gd name="connsiteY6" fmla="*/ 2727368 h 4712444"/>
              <a:gd name="connsiteX7" fmla="*/ 513680 w 4496214"/>
              <a:gd name="connsiteY7" fmla="*/ 17175 h 4712444"/>
              <a:gd name="connsiteX8" fmla="*/ 610729 w 4496214"/>
              <a:gd name="connsiteY8" fmla="*/ 94249 h 4712444"/>
              <a:gd name="connsiteX0" fmla="*/ 4496214 w 4496214"/>
              <a:gd name="connsiteY0" fmla="*/ 2853983 h 4695553"/>
              <a:gd name="connsiteX1" fmla="*/ 4327504 w 4496214"/>
              <a:gd name="connsiteY1" fmla="*/ 2969410 h 4695553"/>
              <a:gd name="connsiteX2" fmla="*/ 4128523 w 4496214"/>
              <a:gd name="connsiteY2" fmla="*/ 3104425 h 4695553"/>
              <a:gd name="connsiteX3" fmla="*/ 1946719 w 4496214"/>
              <a:gd name="connsiteY3" fmla="*/ 4497312 h 4695553"/>
              <a:gd name="connsiteX4" fmla="*/ 393090 w 4496214"/>
              <a:gd name="connsiteY4" fmla="*/ 4217112 h 4695553"/>
              <a:gd name="connsiteX5" fmla="*/ 62 w 4496214"/>
              <a:gd name="connsiteY5" fmla="*/ 2710477 h 4695553"/>
              <a:gd name="connsiteX6" fmla="*/ 513680 w 4496214"/>
              <a:gd name="connsiteY6" fmla="*/ 284 h 4695553"/>
              <a:gd name="connsiteX7" fmla="*/ 610729 w 4496214"/>
              <a:gd name="connsiteY7" fmla="*/ 77358 h 4695553"/>
              <a:gd name="connsiteX0" fmla="*/ 4496214 w 4496214"/>
              <a:gd name="connsiteY0" fmla="*/ 2853699 h 4695269"/>
              <a:gd name="connsiteX1" fmla="*/ 4327504 w 4496214"/>
              <a:gd name="connsiteY1" fmla="*/ 2969126 h 4695269"/>
              <a:gd name="connsiteX2" fmla="*/ 4128523 w 4496214"/>
              <a:gd name="connsiteY2" fmla="*/ 3104141 h 4695269"/>
              <a:gd name="connsiteX3" fmla="*/ 1946719 w 4496214"/>
              <a:gd name="connsiteY3" fmla="*/ 4497028 h 4695269"/>
              <a:gd name="connsiteX4" fmla="*/ 393090 w 4496214"/>
              <a:gd name="connsiteY4" fmla="*/ 4216828 h 4695269"/>
              <a:gd name="connsiteX5" fmla="*/ 62 w 4496214"/>
              <a:gd name="connsiteY5" fmla="*/ 2710193 h 4695269"/>
              <a:gd name="connsiteX6" fmla="*/ 513680 w 4496214"/>
              <a:gd name="connsiteY6" fmla="*/ 0 h 4695269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4128523 w 4496214"/>
              <a:gd name="connsiteY2" fmla="*/ 3104141 h 4650427"/>
              <a:gd name="connsiteX3" fmla="*/ 3578025 w 4496214"/>
              <a:gd name="connsiteY3" fmla="*/ 3466740 h 4650427"/>
              <a:gd name="connsiteX4" fmla="*/ 1946719 w 4496214"/>
              <a:gd name="connsiteY4" fmla="*/ 4497028 h 4650427"/>
              <a:gd name="connsiteX5" fmla="*/ 393090 w 4496214"/>
              <a:gd name="connsiteY5" fmla="*/ 4216828 h 4650427"/>
              <a:gd name="connsiteX6" fmla="*/ 62 w 4496214"/>
              <a:gd name="connsiteY6" fmla="*/ 2710193 h 4650427"/>
              <a:gd name="connsiteX7" fmla="*/ 513680 w 4496214"/>
              <a:gd name="connsiteY7" fmla="*/ 0 h 4650427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4128523 w 4496214"/>
              <a:gd name="connsiteY2" fmla="*/ 3104141 h 4650427"/>
              <a:gd name="connsiteX3" fmla="*/ 3578025 w 4496214"/>
              <a:gd name="connsiteY3" fmla="*/ 3466740 h 4650427"/>
              <a:gd name="connsiteX4" fmla="*/ 1946719 w 4496214"/>
              <a:gd name="connsiteY4" fmla="*/ 4497028 h 4650427"/>
              <a:gd name="connsiteX5" fmla="*/ 393090 w 4496214"/>
              <a:gd name="connsiteY5" fmla="*/ 4216828 h 4650427"/>
              <a:gd name="connsiteX6" fmla="*/ 62 w 4496214"/>
              <a:gd name="connsiteY6" fmla="*/ 2710193 h 4650427"/>
              <a:gd name="connsiteX7" fmla="*/ 513680 w 4496214"/>
              <a:gd name="connsiteY7" fmla="*/ 0 h 4650427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3578025 w 4496214"/>
              <a:gd name="connsiteY2" fmla="*/ 3466740 h 4650427"/>
              <a:gd name="connsiteX3" fmla="*/ 1946719 w 4496214"/>
              <a:gd name="connsiteY3" fmla="*/ 4497028 h 4650427"/>
              <a:gd name="connsiteX4" fmla="*/ 393090 w 4496214"/>
              <a:gd name="connsiteY4" fmla="*/ 4216828 h 4650427"/>
              <a:gd name="connsiteX5" fmla="*/ 62 w 4496214"/>
              <a:gd name="connsiteY5" fmla="*/ 2710193 h 4650427"/>
              <a:gd name="connsiteX6" fmla="*/ 513680 w 4496214"/>
              <a:gd name="connsiteY6" fmla="*/ 0 h 4650427"/>
              <a:gd name="connsiteX0" fmla="*/ 4496214 w 4496214"/>
              <a:gd name="connsiteY0" fmla="*/ 2853699 h 4650427"/>
              <a:gd name="connsiteX1" fmla="*/ 3578025 w 4496214"/>
              <a:gd name="connsiteY1" fmla="*/ 3466740 h 4650427"/>
              <a:gd name="connsiteX2" fmla="*/ 1946719 w 4496214"/>
              <a:gd name="connsiteY2" fmla="*/ 4497028 h 4650427"/>
              <a:gd name="connsiteX3" fmla="*/ 393090 w 4496214"/>
              <a:gd name="connsiteY3" fmla="*/ 4216828 h 4650427"/>
              <a:gd name="connsiteX4" fmla="*/ 62 w 4496214"/>
              <a:gd name="connsiteY4" fmla="*/ 2710193 h 4650427"/>
              <a:gd name="connsiteX5" fmla="*/ 513680 w 4496214"/>
              <a:gd name="connsiteY5" fmla="*/ 0 h 4650427"/>
              <a:gd name="connsiteX0" fmla="*/ 3578025 w 3578025"/>
              <a:gd name="connsiteY0" fmla="*/ 3466740 h 4650427"/>
              <a:gd name="connsiteX1" fmla="*/ 1946719 w 3578025"/>
              <a:gd name="connsiteY1" fmla="*/ 4497028 h 4650427"/>
              <a:gd name="connsiteX2" fmla="*/ 393090 w 3578025"/>
              <a:gd name="connsiteY2" fmla="*/ 4216828 h 4650427"/>
              <a:gd name="connsiteX3" fmla="*/ 62 w 3578025"/>
              <a:gd name="connsiteY3" fmla="*/ 2710193 h 4650427"/>
              <a:gd name="connsiteX4" fmla="*/ 513680 w 3578025"/>
              <a:gd name="connsiteY4" fmla="*/ 0 h 4650427"/>
              <a:gd name="connsiteX0" fmla="*/ 3578025 w 3578025"/>
              <a:gd name="connsiteY0" fmla="*/ 3466740 h 4705670"/>
              <a:gd name="connsiteX1" fmla="*/ 1946719 w 3578025"/>
              <a:gd name="connsiteY1" fmla="*/ 4497028 h 4705670"/>
              <a:gd name="connsiteX2" fmla="*/ 393090 w 3578025"/>
              <a:gd name="connsiteY2" fmla="*/ 4216828 h 4705670"/>
              <a:gd name="connsiteX3" fmla="*/ 62 w 3578025"/>
              <a:gd name="connsiteY3" fmla="*/ 2710193 h 4705670"/>
              <a:gd name="connsiteX4" fmla="*/ 513680 w 3578025"/>
              <a:gd name="connsiteY4" fmla="*/ 0 h 470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8025" h="4705670">
                <a:moveTo>
                  <a:pt x="3578025" y="3466740"/>
                </a:moveTo>
                <a:cubicBezTo>
                  <a:pt x="3034256" y="3810169"/>
                  <a:pt x="2520630" y="4206761"/>
                  <a:pt x="1946719" y="4497028"/>
                </a:cubicBezTo>
                <a:cubicBezTo>
                  <a:pt x="1423184" y="4761816"/>
                  <a:pt x="872113" y="4874226"/>
                  <a:pt x="393090" y="4216828"/>
                </a:cubicBezTo>
                <a:cubicBezTo>
                  <a:pt x="73281" y="3777627"/>
                  <a:pt x="-2478" y="3192354"/>
                  <a:pt x="62" y="2710193"/>
                </a:cubicBezTo>
                <a:cubicBezTo>
                  <a:pt x="5227" y="1733619"/>
                  <a:pt x="200135" y="801687"/>
                  <a:pt x="513680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9EDD60-0FE0-4976-A873-318EBD8E8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1108" y="1710906"/>
            <a:ext cx="5103041" cy="480203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15000"/>
              </a:lnSpc>
            </a:pPr>
            <a:r>
              <a:rPr lang="en-US" sz="3200" dirty="0" err="1">
                <a:solidFill>
                  <a:schemeClr val="tx1"/>
                </a:solidFill>
              </a:rPr>
              <a:t>Wychodźcie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długie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spacery</a:t>
            </a:r>
            <a:r>
              <a:rPr lang="en-US" sz="3200" dirty="0">
                <a:solidFill>
                  <a:schemeClr val="tx1"/>
                </a:solidFill>
              </a:rPr>
              <a:t> z </a:t>
            </a:r>
            <a:r>
              <a:rPr lang="en-US" sz="3200" dirty="0" err="1">
                <a:solidFill>
                  <a:schemeClr val="tx1"/>
                </a:solidFill>
              </a:rPr>
              <a:t>rodzicami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albo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przyjaciółmi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en-US" sz="3200" dirty="0" err="1">
                <a:solidFill>
                  <a:schemeClr val="tx1"/>
                </a:solidFill>
              </a:rPr>
              <a:t>Dbaj</a:t>
            </a:r>
            <a:r>
              <a:rPr lang="en-US" sz="3200" dirty="0">
                <a:solidFill>
                  <a:schemeClr val="tx1"/>
                </a:solidFill>
              </a:rPr>
              <a:t> o </a:t>
            </a:r>
            <a:r>
              <a:rPr lang="en-US" sz="3200" dirty="0" err="1">
                <a:solidFill>
                  <a:schemeClr val="tx1"/>
                </a:solidFill>
              </a:rPr>
              <a:t>utrzymywanie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kontaktu</a:t>
            </a:r>
            <a:r>
              <a:rPr lang="en-US" sz="3200" dirty="0">
                <a:solidFill>
                  <a:schemeClr val="tx1"/>
                </a:solidFill>
              </a:rPr>
              <a:t> z </a:t>
            </a:r>
            <a:r>
              <a:rPr lang="en-US" sz="3200" dirty="0" err="1">
                <a:solidFill>
                  <a:schemeClr val="tx1"/>
                </a:solidFill>
              </a:rPr>
              <a:t>rówieśnikami</a:t>
            </a:r>
            <a:r>
              <a:rPr lang="en-US" sz="3200" dirty="0">
                <a:solidFill>
                  <a:schemeClr val="tx1"/>
                </a:solidFill>
              </a:rPr>
              <a:t> - </a:t>
            </a:r>
            <a:r>
              <a:rPr lang="en-US" sz="3200" dirty="0" err="1">
                <a:solidFill>
                  <a:schemeClr val="tx1"/>
                </a:solidFill>
              </a:rPr>
              <a:t>możecie</a:t>
            </a:r>
            <a:r>
              <a:rPr lang="en-US" sz="3200" dirty="0">
                <a:solidFill>
                  <a:schemeClr val="tx1"/>
                </a:solidFill>
              </a:rPr>
              <a:t> np. </a:t>
            </a:r>
            <a:r>
              <a:rPr lang="en-US" sz="3200" dirty="0" err="1">
                <a:solidFill>
                  <a:schemeClr val="tx1"/>
                </a:solidFill>
              </a:rPr>
              <a:t>rozmawiać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przez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kamerki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en-US" sz="3200" dirty="0" err="1">
                <a:solidFill>
                  <a:schemeClr val="tx1"/>
                </a:solidFill>
              </a:rPr>
              <a:t>Słuchajcie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siebie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okazujcie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sobie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wsparcie</a:t>
            </a:r>
            <a:r>
              <a:rPr lang="en-US" sz="3200" dirty="0">
                <a:solidFill>
                  <a:schemeClr val="tx1"/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45640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ed22b8e4-3665-4926-bb6d-fa1e398f831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A30456E1489F4FA509F4D777CC7636" ma:contentTypeVersion="10" ma:contentTypeDescription="Utwórz nowy dokument." ma:contentTypeScope="" ma:versionID="3083e0e8929958a8f004fe3acae5c9d8">
  <xsd:schema xmlns:xsd="http://www.w3.org/2001/XMLSchema" xmlns:xs="http://www.w3.org/2001/XMLSchema" xmlns:p="http://schemas.microsoft.com/office/2006/metadata/properties" xmlns:ns2="ed22b8e4-3665-4926-bb6d-fa1e398f8315" targetNamespace="http://schemas.microsoft.com/office/2006/metadata/properties" ma:root="true" ma:fieldsID="5d51a05a59fb6325d4fa2cca186fb816" ns2:_="">
    <xsd:import namespace="ed22b8e4-3665-4926-bb6d-fa1e398f8315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22b8e4-3665-4926-bb6d-fa1e398f8315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AA5F7E-D4DD-456D-B759-C3B7D9C8CFDE}">
  <ds:schemaRefs>
    <ds:schemaRef ds:uri="http://schemas.microsoft.com/office/2006/metadata/properties"/>
    <ds:schemaRef ds:uri="http://schemas.microsoft.com/office/infopath/2007/PartnerControls"/>
    <ds:schemaRef ds:uri="ed22b8e4-3665-4926-bb6d-fa1e398f8315"/>
  </ds:schemaRefs>
</ds:datastoreItem>
</file>

<file path=customXml/itemProps2.xml><?xml version="1.0" encoding="utf-8"?>
<ds:datastoreItem xmlns:ds="http://schemas.openxmlformats.org/officeDocument/2006/customXml" ds:itemID="{BFCF7AFA-B1E6-47EA-B971-078609EEBD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AD2434-59C4-4F0B-92A7-C1D3170A23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22b8e4-3665-4926-bb6d-fa1e398f83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PebbleVTI</vt:lpstr>
      <vt:lpstr>Prawidłowe relacje rówieśnicze źródłem bezpieczeństwa</vt:lpstr>
      <vt:lpstr>Cyberprzemoc</vt:lpstr>
      <vt:lpstr>Jak zapobiegać              cyberprzemocy?</vt:lpstr>
      <vt:lpstr>Asertywność - życie                     bez uzależnień</vt:lpstr>
      <vt:lpstr>Jak zapobiegać                uzależnieniom?</vt:lpstr>
      <vt:lpstr>Wyśmiewanie - zabawa, czy ranienie drugiej osoby?</vt:lpstr>
      <vt:lpstr>Co zrobić, kiedy jest                 się wyśmiewanym?</vt:lpstr>
      <vt:lpstr>Relacje rówieśnicze                                    podczas pandemii</vt:lpstr>
      <vt:lpstr>Jak dbać o swoje                   relacje rówieśnicze?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Prawidłowe relacje rówieśnicze źródłem bezpieczeństwa</dc:title>
  <dc:creator/>
  <cp:lastModifiedBy/>
  <cp:revision>581</cp:revision>
  <dcterms:created xsi:type="dcterms:W3CDTF">2021-04-16T14:09:36Z</dcterms:created>
  <dcterms:modified xsi:type="dcterms:W3CDTF">2021-04-25T10:01:30Z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0x010100DEA30456E1489F4FA509F4D777CC7636</vt:lpwstr>
  </property>
  <property fmtid="{D5CDD505-2E9C-101B-9397-08002B2CF9AE}" pid="3" name="Order">
    <vt:r8>1600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