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81" r:id="rId3"/>
    <p:sldId id="317" r:id="rId4"/>
    <p:sldId id="318" r:id="rId5"/>
    <p:sldId id="319" r:id="rId6"/>
    <p:sldId id="320" r:id="rId7"/>
    <p:sldId id="329" r:id="rId8"/>
    <p:sldId id="330" r:id="rId9"/>
    <p:sldId id="331" r:id="rId10"/>
    <p:sldId id="332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282" r:id="rId20"/>
    <p:sldId id="286" r:id="rId21"/>
    <p:sldId id="285" r:id="rId22"/>
    <p:sldId id="291" r:id="rId23"/>
    <p:sldId id="287" r:id="rId24"/>
    <p:sldId id="288" r:id="rId25"/>
    <p:sldId id="333" r:id="rId26"/>
    <p:sldId id="290" r:id="rId27"/>
    <p:sldId id="292" r:id="rId28"/>
    <p:sldId id="293" r:id="rId29"/>
    <p:sldId id="294" r:id="rId30"/>
    <p:sldId id="295" r:id="rId31"/>
    <p:sldId id="296" r:id="rId32"/>
    <p:sldId id="297" r:id="rId33"/>
    <p:sldId id="283" r:id="rId34"/>
    <p:sldId id="299" r:id="rId35"/>
    <p:sldId id="300" r:id="rId36"/>
    <p:sldId id="303" r:id="rId37"/>
    <p:sldId id="302" r:id="rId38"/>
    <p:sldId id="301" r:id="rId39"/>
    <p:sldId id="304" r:id="rId40"/>
    <p:sldId id="311" r:id="rId41"/>
    <p:sldId id="305" r:id="rId42"/>
    <p:sldId id="306" r:id="rId43"/>
    <p:sldId id="307" r:id="rId44"/>
    <p:sldId id="308" r:id="rId45"/>
    <p:sldId id="309" r:id="rId46"/>
    <p:sldId id="310" r:id="rId47"/>
    <p:sldId id="273" r:id="rId48"/>
    <p:sldId id="274" r:id="rId49"/>
    <p:sldId id="276" r:id="rId50"/>
    <p:sldId id="277" r:id="rId51"/>
    <p:sldId id="278" r:id="rId52"/>
    <p:sldId id="279" r:id="rId53"/>
    <p:sldId id="280" r:id="rId54"/>
    <p:sldId id="284" r:id="rId55"/>
    <p:sldId id="260" r:id="rId56"/>
    <p:sldId id="261" r:id="rId57"/>
    <p:sldId id="262" r:id="rId58"/>
    <p:sldId id="263" r:id="rId59"/>
    <p:sldId id="264" r:id="rId60"/>
    <p:sldId id="265" r:id="rId61"/>
    <p:sldId id="266" r:id="rId62"/>
    <p:sldId id="267" r:id="rId63"/>
    <p:sldId id="268" r:id="rId64"/>
    <p:sldId id="269" r:id="rId65"/>
    <p:sldId id="270" r:id="rId66"/>
    <p:sldId id="271" r:id="rId67"/>
    <p:sldId id="272" r:id="rId68"/>
    <p:sldId id="259" r:id="rId6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516" autoAdjust="0"/>
    <p:restoredTop sz="94660"/>
  </p:normalViewPr>
  <p:slideViewPr>
    <p:cSldViewPr snapToGrid="0">
      <p:cViewPr>
        <p:scale>
          <a:sx n="70" d="100"/>
          <a:sy n="70" d="100"/>
        </p:scale>
        <p:origin x="-1164" y="-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70681-3AD9-42EF-AAAB-E6294A3B6599}" type="datetimeFigureOut">
              <a:rPr lang="pl-PL" smtClean="0"/>
              <a:pPr/>
              <a:t>2019-11-24</a:t>
            </a:fld>
            <a:endParaRPr lang="pl-PL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5D11-B972-45C1-9B58-A3230364D6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70681-3AD9-42EF-AAAB-E6294A3B6599}" type="datetimeFigureOut">
              <a:rPr lang="pl-PL" smtClean="0"/>
              <a:pPr/>
              <a:t>2019-11-24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5D11-B972-45C1-9B58-A3230364D69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70681-3AD9-42EF-AAAB-E6294A3B6599}" type="datetimeFigureOut">
              <a:rPr lang="pl-PL" smtClean="0"/>
              <a:pPr/>
              <a:t>2019-11-24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5D11-B972-45C1-9B58-A3230364D69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70681-3AD9-42EF-AAAB-E6294A3B6599}" type="datetimeFigureOut">
              <a:rPr lang="pl-PL" smtClean="0"/>
              <a:pPr/>
              <a:t>2019-11-24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5D11-B972-45C1-9B58-A3230364D69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70681-3AD9-42EF-AAAB-E6294A3B6599}" type="datetimeFigureOut">
              <a:rPr lang="pl-PL" smtClean="0"/>
              <a:pPr/>
              <a:t>2019-11-24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5D11-B972-45C1-9B58-A3230364D6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70681-3AD9-42EF-AAAB-E6294A3B6599}" type="datetimeFigureOut">
              <a:rPr lang="pl-PL" smtClean="0"/>
              <a:pPr/>
              <a:t>2019-11-24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5D11-B972-45C1-9B58-A3230364D69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70681-3AD9-42EF-AAAB-E6294A3B6599}" type="datetimeFigureOut">
              <a:rPr lang="pl-PL" smtClean="0"/>
              <a:pPr/>
              <a:t>2019-11-24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5D11-B972-45C1-9B58-A3230364D69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70681-3AD9-42EF-AAAB-E6294A3B6599}" type="datetimeFigureOut">
              <a:rPr lang="pl-PL" smtClean="0"/>
              <a:pPr/>
              <a:t>2019-11-24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5D11-B972-45C1-9B58-A3230364D69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70681-3AD9-42EF-AAAB-E6294A3B6599}" type="datetimeFigureOut">
              <a:rPr lang="pl-PL" smtClean="0"/>
              <a:pPr/>
              <a:t>2019-11-24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5D11-B972-45C1-9B58-A3230364D6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70681-3AD9-42EF-AAAB-E6294A3B6599}" type="datetimeFigureOut">
              <a:rPr lang="pl-PL" smtClean="0"/>
              <a:pPr/>
              <a:t>2019-11-24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5D11-B972-45C1-9B58-A3230364D69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70681-3AD9-42EF-AAAB-E6294A3B6599}" type="datetimeFigureOut">
              <a:rPr lang="pl-PL" smtClean="0"/>
              <a:pPr/>
              <a:t>2019-11-24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5D11-B972-45C1-9B58-A3230364D6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D370681-3AD9-42EF-AAAB-E6294A3B6599}" type="datetimeFigureOut">
              <a:rPr lang="pl-PL" smtClean="0"/>
              <a:pPr/>
              <a:t>2019-11-24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9845D11-B972-45C1-9B58-A3230364D6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78848" y="3125330"/>
            <a:ext cx="9144000" cy="467436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„Piękno ziemi ojczystej – historia i współczesność w Polsce i na Litwie”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713" y="3681236"/>
            <a:ext cx="5309310" cy="3024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989" y="5581940"/>
            <a:ext cx="2613577" cy="68903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582" y="4437576"/>
            <a:ext cx="3505412" cy="8305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702" y="334071"/>
            <a:ext cx="8862323" cy="168666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083750" y="2500035"/>
            <a:ext cx="67069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dirty="0" smtClean="0"/>
              <a:t>Razem dla Edukacji – Rodzina Polonijna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xmlns="" val="22308557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E1FE73E-E630-4AA3-BCB7-8C39B684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702" y="3199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Słodki </a:t>
            </a:r>
            <a:r>
              <a:rPr lang="pl-PL" dirty="0" smtClean="0"/>
              <a:t>poczęstunek na zakończenie części oficjalnej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02AFB174-8E80-4063-A302-5C0D8E62A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1988" y="1846382"/>
            <a:ext cx="2975212" cy="42132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smtClean="0"/>
              <a:t>Część oficjalna powitania </a:t>
            </a:r>
            <a:r>
              <a:rPr lang="pl-PL" dirty="0" smtClean="0"/>
              <a:t>uczniów z </a:t>
            </a:r>
            <a:r>
              <a:rPr lang="pl-PL" dirty="0" smtClean="0"/>
              <a:t>Litwy i </a:t>
            </a:r>
            <a:r>
              <a:rPr lang="pl-PL" dirty="0" smtClean="0"/>
              <a:t>ich </a:t>
            </a:r>
            <a:r>
              <a:rPr lang="pl-PL" dirty="0" smtClean="0"/>
              <a:t>opiekunów zakończyła się degustacją tortu przygotowanego specjalnie na tę okazję.</a:t>
            </a: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2FD450F9-2103-4127-A8A1-09D86F00B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6357" y="1569761"/>
            <a:ext cx="7161174" cy="47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781617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895696"/>
          </a:xfrm>
        </p:spPr>
        <p:txBody>
          <a:bodyPr/>
          <a:lstStyle/>
          <a:p>
            <a:pPr algn="ctr"/>
            <a:r>
              <a:rPr lang="pl-PL" sz="4400" b="1" i="1" dirty="0" smtClean="0"/>
              <a:t>Gry i zabawy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0352" y="1897039"/>
            <a:ext cx="4867702" cy="365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DSC034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8455" y="1508076"/>
            <a:ext cx="6214282" cy="466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2577993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70371" y="0"/>
            <a:ext cx="668802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b="1" i="1" dirty="0" smtClean="0"/>
              <a:t>Taneczna </a:t>
            </a:r>
            <a:r>
              <a:rPr lang="pl-PL" b="1" i="1" dirty="0" err="1" smtClean="0"/>
              <a:t>rozgrzeweczka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6070" y="1446662"/>
            <a:ext cx="4407305" cy="3305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0373" y="2091311"/>
            <a:ext cx="6005065" cy="450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0955164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2046" y="221729"/>
            <a:ext cx="8525360" cy="639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9682845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4144" y="220046"/>
            <a:ext cx="9997440" cy="1143000"/>
          </a:xfrm>
        </p:spPr>
        <p:txBody>
          <a:bodyPr/>
          <a:lstStyle/>
          <a:p>
            <a:pPr algn="ctr"/>
            <a:r>
              <a:rPr lang="pl-PL" b="1" i="1" dirty="0" smtClean="0"/>
              <a:t>Konkurencje sportowe</a:t>
            </a:r>
            <a:endParaRPr lang="pl-PL" b="1" i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0436" y="1255594"/>
            <a:ext cx="4618384" cy="346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4309" y="2233707"/>
            <a:ext cx="580178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051563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5780" y="1339164"/>
            <a:ext cx="9997440" cy="1143000"/>
          </a:xfrm>
        </p:spPr>
        <p:txBody>
          <a:bodyPr/>
          <a:lstStyle/>
          <a:p>
            <a:pPr algn="r"/>
            <a:r>
              <a:rPr lang="pl-PL" dirty="0" smtClean="0"/>
              <a:t>Zabaw ciąg dalszy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447" y="872833"/>
            <a:ext cx="5820833" cy="436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DSC034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9457" y="2934269"/>
            <a:ext cx="4904096" cy="367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4209887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8827" y="2334857"/>
            <a:ext cx="580178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166" y="228647"/>
            <a:ext cx="580178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1443889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/>
              <a:t>Wspólna </a:t>
            </a:r>
            <a:r>
              <a:rPr lang="pl-PL" b="1" i="1" dirty="0" err="1" smtClean="0"/>
              <a:t>giereczka</a:t>
            </a:r>
            <a:endParaRPr lang="pl-PL" b="1" i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6595" y="2220232"/>
            <a:ext cx="5793971" cy="4347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5219" y="1316557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346723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12280" y="1102104"/>
            <a:ext cx="4541520" cy="4824095"/>
          </a:xfrm>
        </p:spPr>
        <p:txBody>
          <a:bodyPr/>
          <a:lstStyle/>
          <a:p>
            <a:pPr algn="ctr"/>
            <a:r>
              <a:rPr lang="pl-PL" b="1" i="1" dirty="0" smtClean="0"/>
              <a:t>Pani </a:t>
            </a:r>
            <a:r>
              <a:rPr lang="pl-PL" b="1" i="1" dirty="0" err="1" smtClean="0"/>
              <a:t>Pietrusewicz</a:t>
            </a:r>
            <a:r>
              <a:rPr lang="pl-PL" b="1" i="1" dirty="0" smtClean="0"/>
              <a:t/>
            </a:r>
            <a:br>
              <a:rPr lang="pl-PL" b="1" i="1" dirty="0" smtClean="0"/>
            </a:br>
            <a:r>
              <a:rPr lang="pl-PL" b="1" i="1" dirty="0" smtClean="0"/>
              <a:t>życzy miłego </a:t>
            </a:r>
            <a:r>
              <a:rPr lang="pl-PL" b="1" i="1" dirty="0" smtClean="0"/>
              <a:t>wieczoru!  </a:t>
            </a:r>
            <a:endParaRPr lang="pl-PL" b="1" i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334874" y="1326950"/>
            <a:ext cx="5811596" cy="4358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1796621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369" y="3599349"/>
            <a:ext cx="5309310" cy="3024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181" y="5500053"/>
            <a:ext cx="2613577" cy="68903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534" y="4355689"/>
            <a:ext cx="3505412" cy="8305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862" y="252184"/>
            <a:ext cx="8862323" cy="168666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4951891" y="2412367"/>
            <a:ext cx="32162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400" dirty="0" smtClean="0"/>
              <a:t>DZIEŃ DRUGI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xmlns="" val="34176209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673" y="3681236"/>
            <a:ext cx="5309310" cy="3024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485" y="5581940"/>
            <a:ext cx="2613577" cy="68903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838" y="4437576"/>
            <a:ext cx="3505412" cy="8305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350" y="347719"/>
            <a:ext cx="8862323" cy="168666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4582451" y="2494254"/>
            <a:ext cx="40097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400" dirty="0" smtClean="0"/>
              <a:t>DZIEŃ PIERWSZY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xmlns="" val="24456771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98193" y="288553"/>
            <a:ext cx="7529957" cy="1037545"/>
          </a:xfrm>
        </p:spPr>
        <p:txBody>
          <a:bodyPr>
            <a:normAutofit/>
          </a:bodyPr>
          <a:lstStyle/>
          <a:p>
            <a:r>
              <a:rPr lang="pl-PL" dirty="0" smtClean="0"/>
              <a:t>Muzeum </a:t>
            </a:r>
            <a:r>
              <a:rPr lang="pl-PL" dirty="0" smtClean="0"/>
              <a:t>Przyrody </a:t>
            </a:r>
            <a:r>
              <a:rPr lang="pl-PL" dirty="0" smtClean="0"/>
              <a:t>w Drozdowie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8831" y="1619219"/>
            <a:ext cx="4949024" cy="3376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78272">
            <a:off x="1719561" y="1344956"/>
            <a:ext cx="3018689" cy="2264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14898">
            <a:off x="8829373" y="4082955"/>
            <a:ext cx="3056247" cy="229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24347">
            <a:off x="2243236" y="3962279"/>
            <a:ext cx="3114296" cy="2335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7564877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2448" y="1404210"/>
            <a:ext cx="5136017" cy="3852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89244">
            <a:off x="1719780" y="4142801"/>
            <a:ext cx="2993337" cy="2245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9574" y="4406966"/>
            <a:ext cx="4415786" cy="214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98471">
            <a:off x="8736644" y="506518"/>
            <a:ext cx="2872628" cy="215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29000">
            <a:off x="2107620" y="712103"/>
            <a:ext cx="2323822" cy="2677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6005142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/>
              <a:t>Salon dworski i historia Rodziny Lutosławskich</a:t>
            </a:r>
            <a:endParaRPr lang="pl-PL" sz="4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8347" y="1279700"/>
            <a:ext cx="7112881" cy="5334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9831416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4144" y="274638"/>
            <a:ext cx="5878728" cy="1143000"/>
          </a:xfrm>
        </p:spPr>
        <p:txBody>
          <a:bodyPr/>
          <a:lstStyle/>
          <a:p>
            <a:pPr algn="ctr"/>
            <a:r>
              <a:rPr lang="pl-PL" dirty="0" smtClean="0"/>
              <a:t>Trofea łowieckie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6815" y="1400606"/>
            <a:ext cx="6523603" cy="489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DSC03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5869" y="3575713"/>
            <a:ext cx="3866866" cy="290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DSC035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8807" y="559558"/>
            <a:ext cx="3794077" cy="2845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7204395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6774" y="218364"/>
            <a:ext cx="6087157" cy="4565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7151" y="2953245"/>
            <a:ext cx="4981131" cy="3735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3478" y="218364"/>
            <a:ext cx="3994852" cy="2996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0539596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5169044" cy="1143000"/>
          </a:xfrm>
        </p:spPr>
        <p:txBody>
          <a:bodyPr/>
          <a:lstStyle/>
          <a:p>
            <a:pPr algn="ctr"/>
            <a:r>
              <a:rPr lang="pl-PL" dirty="0" smtClean="0"/>
              <a:t>Wykład o rybach</a:t>
            </a:r>
            <a:endParaRPr lang="pl-PL" dirty="0"/>
          </a:p>
        </p:txBody>
      </p:sp>
      <p:pic>
        <p:nvPicPr>
          <p:cNvPr id="4" name="Obraz 3" descr="DSC035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5887" y="2026567"/>
            <a:ext cx="4767618" cy="357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DSC035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0716" y="3022728"/>
            <a:ext cx="4767618" cy="357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DSC035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55683" y="279402"/>
            <a:ext cx="4767618" cy="357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Spacer,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zabawy</a:t>
            </a:r>
            <a:r>
              <a:rPr lang="pl-PL" dirty="0" smtClean="0"/>
              <a:t> w parku i ognisko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5304" y="1269241"/>
            <a:ext cx="3650923" cy="273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DSC0456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6013" y="1375011"/>
            <a:ext cx="5272585" cy="3954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DSC0456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1158" y="3797489"/>
            <a:ext cx="3716740" cy="278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772081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97660" y="256217"/>
            <a:ext cx="10353762" cy="1135855"/>
          </a:xfrm>
        </p:spPr>
        <p:txBody>
          <a:bodyPr/>
          <a:lstStyle/>
          <a:p>
            <a:pPr marL="36900" indent="0" algn="ctr">
              <a:buNone/>
            </a:pP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Wrażenia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były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niesamowite. Bardzo nam się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podobało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w Drozdowie.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 Dużo zobaczyliśmy i się nauczyliśmy.</a:t>
            </a:r>
            <a:endParaRPr lang="pl-PL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5383" y="1862075"/>
            <a:ext cx="5709438" cy="3844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DSC035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 flipV="1">
            <a:off x="1296347" y="2241454"/>
            <a:ext cx="4741839" cy="355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795287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54832" y="344441"/>
            <a:ext cx="9213669" cy="915443"/>
          </a:xfrm>
        </p:spPr>
        <p:txBody>
          <a:bodyPr>
            <a:normAutofit/>
          </a:bodyPr>
          <a:lstStyle/>
          <a:p>
            <a:r>
              <a:rPr lang="pl-PL" dirty="0" smtClean="0"/>
              <a:t>Pokaz tańca grupy </a:t>
            </a:r>
            <a:r>
              <a:rPr lang="pl-PL" dirty="0" smtClean="0"/>
              <a:t>tanecznej „AKAT</a:t>
            </a:r>
            <a:r>
              <a:rPr lang="pl-PL" dirty="0" smtClean="0"/>
              <a:t>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16999">
            <a:off x="7102667" y="2850563"/>
            <a:ext cx="4211652" cy="3158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45941">
            <a:off x="1958647" y="1992593"/>
            <a:ext cx="4185303" cy="265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1462664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933" y="145473"/>
            <a:ext cx="8859049" cy="6644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569996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6710" y="90805"/>
            <a:ext cx="8469744" cy="1325563"/>
          </a:xfrm>
        </p:spPr>
        <p:txBody>
          <a:bodyPr>
            <a:normAutofit/>
          </a:bodyPr>
          <a:lstStyle/>
          <a:p>
            <a:r>
              <a:rPr lang="pl-PL" sz="6600" b="1" i="1" dirty="0" smtClean="0"/>
              <a:t>Zabawy integracyjne</a:t>
            </a:r>
            <a:endParaRPr lang="pl-PL" sz="66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10687" y="2347425"/>
            <a:ext cx="3521121" cy="30847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dirty="0" smtClean="0"/>
              <a:t>Pierwszego dnia zostały </a:t>
            </a:r>
            <a:r>
              <a:rPr lang="pl-PL" dirty="0"/>
              <a:t>urządzone zabawy integracyjne </a:t>
            </a:r>
            <a:r>
              <a:rPr lang="pl-PL" dirty="0" smtClean="0"/>
              <a:t>w </a:t>
            </a:r>
            <a:r>
              <a:rPr lang="pl-PL" dirty="0"/>
              <a:t>celu </a:t>
            </a:r>
            <a:r>
              <a:rPr lang="pl-PL" dirty="0" smtClean="0"/>
              <a:t>wzajemnego poznania się.</a:t>
            </a:r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325" y="1788213"/>
            <a:ext cx="5803895" cy="435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4804181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0" y="-1517771"/>
            <a:ext cx="12508249" cy="938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5125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01254" y="274638"/>
            <a:ext cx="10495128" cy="114300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 smtClean="0"/>
              <a:t>Byliśmy zachwyceni umiejętnościami tancerzy!</a:t>
            </a:r>
            <a:br>
              <a:rPr lang="pl-PL" sz="3600" b="1" dirty="0" smtClean="0"/>
            </a:br>
            <a:endParaRPr lang="pl-PL" sz="3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10984">
            <a:off x="2040594" y="1705085"/>
            <a:ext cx="4744007" cy="3558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DSC036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 flipH="1">
            <a:off x="6794120" y="1897987"/>
            <a:ext cx="49784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5661832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971" y="-879565"/>
            <a:ext cx="12296971" cy="898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23010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608" y="3544759"/>
            <a:ext cx="5309310" cy="3024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420" y="5445463"/>
            <a:ext cx="2613577" cy="68903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773" y="4301099"/>
            <a:ext cx="3505412" cy="8305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101" y="197594"/>
            <a:ext cx="8862323" cy="168666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2950619" y="2371424"/>
            <a:ext cx="80858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400" dirty="0" smtClean="0"/>
              <a:t>DZIEŃ </a:t>
            </a:r>
            <a:r>
              <a:rPr lang="pl-PL" sz="4400" dirty="0" smtClean="0"/>
              <a:t>TRZECI - </a:t>
            </a:r>
            <a:r>
              <a:rPr lang="pl-PL" sz="4400" dirty="0" smtClean="0"/>
              <a:t>Dzień dla Stolicy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xmlns="" val="144606102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671772"/>
            <a:ext cx="3718455" cy="1371600"/>
          </a:xfrm>
        </p:spPr>
        <p:txBody>
          <a:bodyPr/>
          <a:lstStyle/>
          <a:p>
            <a:pPr algn="ctr"/>
            <a:r>
              <a:rPr lang="pl-PL" dirty="0" smtClean="0">
                <a:latin typeface="+mn-lt"/>
              </a:rPr>
              <a:t>STADION PGE NARODOWEGO</a:t>
            </a:r>
            <a:endParaRPr lang="pl-PL" dirty="0">
              <a:latin typeface="+mn-lt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839788" y="2330355"/>
            <a:ext cx="3932237" cy="3811588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Ulubiony stadion Polaków. Jest największy w całej Polsce. Odbywają się </a:t>
            </a:r>
            <a:r>
              <a:rPr lang="pl-PL" sz="2400" dirty="0" smtClean="0"/>
              <a:t>na nim różnorodne mecze i </a:t>
            </a:r>
            <a:r>
              <a:rPr lang="pl-PL" sz="2400" dirty="0" smtClean="0"/>
              <a:t>koncerty. Na tym stadionie </a:t>
            </a:r>
            <a:r>
              <a:rPr lang="pl-PL" sz="2400" dirty="0" smtClean="0"/>
              <a:t>reprezentacja Polska ani </a:t>
            </a:r>
            <a:r>
              <a:rPr lang="pl-PL" sz="2400" dirty="0" smtClean="0"/>
              <a:t>razu nie przegrała, </a:t>
            </a:r>
            <a:r>
              <a:rPr lang="pl-PL" sz="2400" dirty="0" smtClean="0"/>
              <a:t>od kiedy przebierają </a:t>
            </a:r>
            <a:r>
              <a:rPr lang="pl-PL" sz="2400" dirty="0" smtClean="0"/>
              <a:t>się w </a:t>
            </a:r>
            <a:r>
              <a:rPr lang="pl-PL" sz="2400" dirty="0" smtClean="0"/>
              <a:t>szatni po lewej stronie</a:t>
            </a:r>
            <a:r>
              <a:rPr lang="pl-PL" sz="2400" dirty="0" smtClean="0"/>
              <a:t>.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4986" y="1614985"/>
            <a:ext cx="5324690" cy="3992563"/>
          </a:xfrm>
        </p:spPr>
      </p:pic>
    </p:spTree>
    <p:extLst>
      <p:ext uri="{BB962C8B-B14F-4D97-AF65-F5344CB8AC3E}">
        <p14:creationId xmlns:p14="http://schemas.microsoft.com/office/powerpoint/2010/main" xmlns="" val="32001067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16777"/>
            <a:ext cx="5080000" cy="1666613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>
                <a:latin typeface="+mn-lt"/>
              </a:rPr>
              <a:t>ZWIEDZANIE PGE NARODOWEGO</a:t>
            </a:r>
            <a:endParaRPr lang="pl-PL" sz="2400" dirty="0">
              <a:latin typeface="+mn-lt"/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2"/>
          </p:nvPr>
        </p:nvSpPr>
        <p:spPr>
          <a:xfrm>
            <a:off x="450377" y="2371300"/>
            <a:ext cx="5281683" cy="3142396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>Z tych drzwi piłkarze wychodzą na mecz. Krzesła są rozmieszczone w dwóch kolorach </a:t>
            </a:r>
            <a:r>
              <a:rPr lang="pl-PL" sz="3200" dirty="0" smtClean="0"/>
              <a:t>szarym </a:t>
            </a:r>
            <a:r>
              <a:rPr lang="pl-PL" sz="3200" dirty="0" smtClean="0"/>
              <a:t>i </a:t>
            </a:r>
            <a:r>
              <a:rPr lang="pl-PL" sz="3200" dirty="0" smtClean="0"/>
              <a:t>czerwonym, </a:t>
            </a:r>
            <a:r>
              <a:rPr lang="pl-PL" sz="3200" dirty="0" smtClean="0"/>
              <a:t>aby </a:t>
            </a:r>
            <a:r>
              <a:rPr lang="pl-PL" sz="3200" dirty="0" smtClean="0"/>
              <a:t>wyglądało, </a:t>
            </a:r>
            <a:r>
              <a:rPr lang="pl-PL" sz="3200" dirty="0" smtClean="0"/>
              <a:t>że stadion nie jest </a:t>
            </a:r>
            <a:r>
              <a:rPr lang="pl-PL" sz="3200" dirty="0" smtClean="0"/>
              <a:t>pusty.</a:t>
            </a:r>
            <a:endParaRPr lang="pl-PL" sz="32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7145" y="1696872"/>
            <a:ext cx="5320873" cy="3992563"/>
          </a:xfrm>
        </p:spPr>
      </p:pic>
    </p:spTree>
    <p:extLst>
      <p:ext uri="{BB962C8B-B14F-4D97-AF65-F5344CB8AC3E}">
        <p14:creationId xmlns:p14="http://schemas.microsoft.com/office/powerpoint/2010/main" xmlns="" val="246937694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latin typeface="Bauhaus 93" panose="04030905020B02020C02" pitchFamily="82" charset="0"/>
              </a:rPr>
              <a:t>OPOWIADANIE </a:t>
            </a:r>
            <a:r>
              <a:rPr lang="pl-PL" b="1" dirty="0" err="1" smtClean="0">
                <a:latin typeface="Bauhaus 93" panose="04030905020B02020C02" pitchFamily="82" charset="0"/>
              </a:rPr>
              <a:t>pO</a:t>
            </a:r>
            <a:r>
              <a:rPr lang="pl-PL" b="1" dirty="0" smtClean="0">
                <a:latin typeface="Bauhaus 93" panose="04030905020B02020C02" pitchFamily="82" charset="0"/>
              </a:rPr>
              <a:t> </a:t>
            </a:r>
            <a:r>
              <a:rPr lang="pl-PL" b="1" dirty="0" smtClean="0">
                <a:latin typeface="Bauhaus 93" panose="04030905020B02020C02" pitchFamily="82" charset="0"/>
              </a:rPr>
              <a:t>PGE NARODOWYM</a:t>
            </a:r>
            <a:endParaRPr lang="pl-PL" b="1" dirty="0">
              <a:latin typeface="Bauhaus 93" panose="04030905020B02020C02" pitchFamily="82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7117759" y="2589666"/>
            <a:ext cx="3932237" cy="2446358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Przewodnik opowiadał  </a:t>
            </a:r>
            <a:r>
              <a:rPr lang="pl-PL" sz="2800" dirty="0" smtClean="0"/>
              <a:t>nam jak </a:t>
            </a:r>
            <a:r>
              <a:rPr lang="pl-PL" sz="2800" dirty="0" smtClean="0"/>
              <a:t>budowano </a:t>
            </a:r>
            <a:r>
              <a:rPr lang="pl-PL" sz="2800" dirty="0" smtClean="0"/>
              <a:t>stadion, </a:t>
            </a:r>
            <a:r>
              <a:rPr lang="pl-PL" sz="2800" dirty="0" smtClean="0"/>
              <a:t>ile kosztowała ta budowa, ile </a:t>
            </a:r>
            <a:r>
              <a:rPr lang="pl-PL" sz="2800" dirty="0" smtClean="0"/>
              <a:t>teraz kosztują bilety, </a:t>
            </a:r>
            <a:r>
              <a:rPr lang="pl-PL" sz="2800" dirty="0" err="1" smtClean="0"/>
              <a:t>itp</a:t>
            </a:r>
            <a:r>
              <a:rPr lang="pl-PL" sz="2800" dirty="0" smtClean="0"/>
              <a:t>…</a:t>
            </a:r>
            <a:endParaRPr lang="pl-PL" sz="2800" dirty="0" smtClean="0"/>
          </a:p>
          <a:p>
            <a:pPr algn="ctr"/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8417" y="1819701"/>
            <a:ext cx="5320873" cy="3992563"/>
          </a:xfrm>
        </p:spPr>
      </p:pic>
    </p:spTree>
    <p:extLst>
      <p:ext uri="{BB962C8B-B14F-4D97-AF65-F5344CB8AC3E}">
        <p14:creationId xmlns:p14="http://schemas.microsoft.com/office/powerpoint/2010/main" xmlns="" val="92910125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latin typeface="Bauhaus 93" panose="04030905020B02020C02" pitchFamily="82" charset="0"/>
              </a:rPr>
              <a:t>SALA KONFERENCYJNA</a:t>
            </a:r>
            <a:endParaRPr lang="pl-PL" b="1" dirty="0">
              <a:latin typeface="Bauhaus 93" panose="04030905020B02020C02" pitchFamily="82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000" dirty="0" smtClean="0"/>
              <a:t>Tu dziennikarze robią konferencje aby mecz zrobić jak najlepszy. Także na tą konferencję przychodzi kilka piłkarzy.</a:t>
            </a:r>
            <a:endParaRPr lang="pl-PL" sz="2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769" y="2529387"/>
            <a:ext cx="5320873" cy="3992563"/>
          </a:xfrm>
        </p:spPr>
      </p:pic>
      <p:pic>
        <p:nvPicPr>
          <p:cNvPr id="6" name="Obraz 5" descr="DSC036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1409" y="1125940"/>
            <a:ext cx="5804848" cy="43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509801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b="1" dirty="0" smtClean="0">
                <a:latin typeface="Bauhaus 93" panose="04030905020B02020C02" pitchFamily="82" charset="0"/>
              </a:rPr>
              <a:t>PRZEBIERALNIA PIŁKARZY</a:t>
            </a:r>
            <a:endParaRPr lang="pl-PL" sz="2400" dirty="0">
              <a:latin typeface="Bauhaus 93" panose="04030905020B02020C02" pitchFamily="82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839788" y="2166584"/>
            <a:ext cx="4469191" cy="3265225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Tu Polscy piłkarze przebierają się przed i po meczu. </a:t>
            </a:r>
            <a:r>
              <a:rPr lang="pl-PL" sz="3200" dirty="0" smtClean="0"/>
              <a:t>Każda z koszulek, </a:t>
            </a:r>
            <a:r>
              <a:rPr lang="pl-PL" sz="3200" dirty="0" smtClean="0"/>
              <a:t>które wiszą z tyłu są zrobione z 18 plastykowych butelek.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3372" y="1628632"/>
            <a:ext cx="5320873" cy="3992563"/>
          </a:xfrm>
        </p:spPr>
      </p:pic>
    </p:spTree>
    <p:extLst>
      <p:ext uri="{BB962C8B-B14F-4D97-AF65-F5344CB8AC3E}">
        <p14:creationId xmlns:p14="http://schemas.microsoft.com/office/powerpoint/2010/main" xmlns="" val="230103953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472394"/>
            <a:ext cx="5080000" cy="1162050"/>
          </a:xfrm>
        </p:spPr>
        <p:txBody>
          <a:bodyPr/>
          <a:lstStyle/>
          <a:p>
            <a:pPr algn="ctr"/>
            <a:r>
              <a:rPr lang="pl-PL" dirty="0" smtClean="0">
                <a:latin typeface="Bauhaus 93" panose="04030905020B02020C02" pitchFamily="82" charset="0"/>
              </a:rPr>
              <a:t>ZAWSZE UŚMIECHNIĘTY KAROL!</a:t>
            </a:r>
            <a:endParaRPr lang="pl-PL" dirty="0">
              <a:latin typeface="Bauhaus 93" panose="04030905020B02020C02" pitchFamily="82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457651" y="3299371"/>
            <a:ext cx="5069692" cy="1914096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P</a:t>
            </a:r>
            <a:r>
              <a:rPr lang="pl-PL" sz="4000" dirty="0" smtClean="0"/>
              <a:t>rezentacja szatni Polaków.</a:t>
            </a:r>
            <a:endParaRPr lang="pl-PL" sz="4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4441" y="1751462"/>
            <a:ext cx="5320873" cy="3992563"/>
          </a:xfrm>
        </p:spPr>
      </p:pic>
    </p:spTree>
    <p:extLst>
      <p:ext uri="{BB962C8B-B14F-4D97-AF65-F5344CB8AC3E}">
        <p14:creationId xmlns:p14="http://schemas.microsoft.com/office/powerpoint/2010/main" xmlns="" val="273995871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64180" y="0"/>
            <a:ext cx="7135163" cy="1325563"/>
          </a:xfrm>
        </p:spPr>
        <p:txBody>
          <a:bodyPr>
            <a:normAutofit/>
          </a:bodyPr>
          <a:lstStyle/>
          <a:p>
            <a:r>
              <a:rPr lang="pl-PL" sz="6600" b="1" i="1" dirty="0" smtClean="0"/>
              <a:t>Poznajemy się</a:t>
            </a:r>
            <a:endParaRPr lang="pl-PL" sz="66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14165" y="1751415"/>
            <a:ext cx="40767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 smtClean="0"/>
              <a:t>Najpierw musieliśmy </a:t>
            </a:r>
            <a:r>
              <a:rPr lang="pl-PL" dirty="0"/>
              <a:t>się przedstawić, czyli powiedzieć swoje imię </a:t>
            </a:r>
            <a:r>
              <a:rPr lang="pl-PL" dirty="0" smtClean="0"/>
              <a:t>   i pokazać własny gest.</a:t>
            </a:r>
          </a:p>
          <a:p>
            <a:pPr marL="0" indent="0" algn="ctr">
              <a:buNone/>
            </a:pPr>
            <a:r>
              <a:rPr lang="pl-PL" dirty="0" smtClean="0"/>
              <a:t>Następnie rzucaliśmy piłkę i kto ją otrzymał musiał powiedzieć</a:t>
            </a:r>
            <a:r>
              <a:rPr lang="pl-PL" dirty="0" smtClean="0"/>
              <a:t> imię </a:t>
            </a:r>
            <a:r>
              <a:rPr lang="pl-PL" dirty="0"/>
              <a:t>i </a:t>
            </a:r>
            <a:r>
              <a:rPr lang="pl-PL" dirty="0" smtClean="0"/>
              <a:t>gest kolegi, od którego otrzymał piłkę.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2145" y="1208704"/>
            <a:ext cx="6302070" cy="5532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0351492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55643" y="2715174"/>
            <a:ext cx="5632011" cy="1096899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>
                <a:latin typeface="Arial Black" panose="020B0A04020102020204" pitchFamily="34" charset="0"/>
              </a:rPr>
              <a:t>MUZEUM POWSTANIA WARSZAWSKIEGO</a:t>
            </a:r>
            <a:endParaRPr lang="pl-PL" sz="3200" dirty="0">
              <a:latin typeface="Arial Black" panose="020B0A04020102020204" pitchFamily="34" charset="0"/>
            </a:endParaRPr>
          </a:p>
        </p:txBody>
      </p:sp>
      <p:pic>
        <p:nvPicPr>
          <p:cNvPr id="4" name="Obraz 3" descr="DSC03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4878" y="3777017"/>
            <a:ext cx="3580263" cy="2685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DSC03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5820" y="276273"/>
            <a:ext cx="3007183" cy="2255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DSC037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7214867" y="781082"/>
            <a:ext cx="4371833" cy="327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DSC037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1786" y="3319440"/>
            <a:ext cx="4371833" cy="327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561435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latin typeface="Algerian" panose="04020705040A02060702" pitchFamily="82" charset="0"/>
              </a:rPr>
              <a:t>MOTOCYKL TRZECIEJ RZESZY</a:t>
            </a:r>
            <a:endParaRPr lang="pl-PL" b="1" dirty="0">
              <a:latin typeface="Algerian" panose="04020705040A02060702" pitchFamily="82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7063" y="1364776"/>
            <a:ext cx="6806716" cy="5107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6040025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latin typeface="Algerian" panose="04020705040A02060702" pitchFamily="82" charset="0"/>
              </a:rPr>
              <a:t>TUNELE POMIĘDZY DZIELNICAMI</a:t>
            </a:r>
            <a:endParaRPr lang="pl-PL" b="1" dirty="0">
              <a:latin typeface="Algerian" panose="04020705040A02060702" pitchFamily="82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1634" y="1237594"/>
            <a:ext cx="6957017" cy="5220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139915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latin typeface="Algerian" panose="04020705040A02060702" pitchFamily="82" charset="0"/>
              </a:rPr>
              <a:t>OGLĄDANIE FILMU MIASTO RUIN</a:t>
            </a:r>
            <a:endParaRPr lang="pl-PL" b="1" dirty="0">
              <a:latin typeface="Algerian" panose="04020705040A02060702" pitchFamily="82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0690" y="1360422"/>
            <a:ext cx="6779597" cy="5087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5374731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67243" y="664061"/>
            <a:ext cx="8809309" cy="935032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lgerian" panose="04020705040A02060702" pitchFamily="82" charset="0"/>
              </a:rPr>
              <a:t>CIEKAWOSTKI O MUZEUM</a:t>
            </a:r>
            <a:endParaRPr lang="pl-PL" sz="5400" b="1" dirty="0">
              <a:latin typeface="Algerian" panose="04020705040A02060702" pitchFamily="82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>
          <a:xfrm>
            <a:off x="1069980" y="1909420"/>
            <a:ext cx="3932237" cy="3811588"/>
          </a:xfrm>
        </p:spPr>
        <p:txBody>
          <a:bodyPr/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W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CAŁYM MUZEUM JEST </a:t>
            </a:r>
            <a:r>
              <a:rPr lang="pl-PL" sz="2000" smtClean="0">
                <a:latin typeface="Times New Roman" pitchFamily="18" charset="0"/>
                <a:cs typeface="Times New Roman" pitchFamily="18" charset="0"/>
              </a:rPr>
              <a:t>WIELE </a:t>
            </a:r>
            <a:r>
              <a:rPr lang="pl-PL" sz="2000" smtClean="0">
                <a:latin typeface="Times New Roman" pitchFamily="18" charset="0"/>
                <a:cs typeface="Times New Roman" pitchFamily="18" charset="0"/>
              </a:rPr>
              <a:t>EKSPONATÓW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ODWZOROWANYCH NA PRAWDZIWE PODOBIEŃSTWO.</a:t>
            </a:r>
          </a:p>
          <a:p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JEST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TEŻ BARDZO DUŻO AUTENTYCZNYCH PAMIĄTEK PO POWSTANIU NP: SKRZYDŁO SAMOLOTU, MUNDURY, BRONIE ORAZ NARZĘDZIA CODZIENNEGO UŻYTKU.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3442" y="2119952"/>
            <a:ext cx="5584004" cy="3992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371403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5365052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latin typeface="Algerian" panose="04020705040A02060702" pitchFamily="82" charset="0"/>
              </a:rPr>
              <a:t>OGLĄDANIE ESPONATÓW W MUZEUM</a:t>
            </a:r>
            <a:endParaRPr lang="pl-PL" b="1" dirty="0">
              <a:latin typeface="Algerian" panose="04020705040A02060702" pitchFamily="8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41361" y="887836"/>
            <a:ext cx="5364480" cy="640080"/>
          </a:xfrm>
        </p:spPr>
        <p:txBody>
          <a:bodyPr/>
          <a:lstStyle/>
          <a:p>
            <a:pPr algn="ctr"/>
            <a:r>
              <a:rPr lang="pl-PL" dirty="0" smtClean="0"/>
              <a:t>OGLĄDANIE KAPLICZKI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000" dirty="0" smtClean="0"/>
              <a:t>NASŁUCHIWANIEM ODGŁOSÓW WOJNY</a:t>
            </a:r>
            <a:endParaRPr lang="pl-PL" sz="20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362" y="1593447"/>
            <a:ext cx="4916978" cy="368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1830" y="1115776"/>
            <a:ext cx="4916978" cy="368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9428010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5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04962" y="411116"/>
            <a:ext cx="99974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latin typeface="Algerian" panose="04020705040A02060702" pitchFamily="82" charset="0"/>
              </a:rPr>
              <a:t>PO wizycie w MUZEUM</a:t>
            </a:r>
            <a:br>
              <a:rPr lang="pl-PL" b="1" dirty="0" smtClean="0">
                <a:latin typeface="Algerian" panose="04020705040A02060702" pitchFamily="82" charset="0"/>
              </a:rPr>
            </a:br>
            <a:r>
              <a:rPr lang="pl-PL" sz="3100" b="1" dirty="0" err="1" smtClean="0">
                <a:latin typeface="Algerian" panose="04020705040A02060702" pitchFamily="82" charset="0"/>
              </a:rPr>
              <a:t>caly</a:t>
            </a:r>
            <a:r>
              <a:rPr lang="pl-PL" sz="3100" b="1" dirty="0" smtClean="0">
                <a:latin typeface="Algerian" panose="04020705040A02060702" pitchFamily="82" charset="0"/>
              </a:rPr>
              <a:t> czas sie integrujemy</a:t>
            </a:r>
            <a:endParaRPr lang="pl-PL" b="1" dirty="0">
              <a:latin typeface="Algerian" panose="04020705040A02060702" pitchFamily="82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5783" y="1674322"/>
            <a:ext cx="5793971" cy="4347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Łącznik prosty 5"/>
          <p:cNvCxnSpPr/>
          <p:nvPr/>
        </p:nvCxnSpPr>
        <p:spPr>
          <a:xfrm rot="10800000" flipV="1">
            <a:off x="4814278" y="1242646"/>
            <a:ext cx="132861" cy="54708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owolny kształt 6"/>
          <p:cNvSpPr/>
          <p:nvPr/>
        </p:nvSpPr>
        <p:spPr>
          <a:xfrm>
            <a:off x="6760149" y="1375505"/>
            <a:ext cx="78314" cy="66432"/>
          </a:xfrm>
          <a:custGeom>
            <a:avLst/>
            <a:gdLst>
              <a:gd name="connsiteX0" fmla="*/ 78314 w 117391"/>
              <a:gd name="connsiteY0" fmla="*/ 0 h 133060"/>
              <a:gd name="connsiteX1" fmla="*/ 39238 w 117391"/>
              <a:gd name="connsiteY1" fmla="*/ 3908 h 133060"/>
              <a:gd name="connsiteX2" fmla="*/ 31422 w 117391"/>
              <a:gd name="connsiteY2" fmla="*/ 11724 h 133060"/>
              <a:gd name="connsiteX3" fmla="*/ 7976 w 117391"/>
              <a:gd name="connsiteY3" fmla="*/ 31262 h 133060"/>
              <a:gd name="connsiteX4" fmla="*/ 7976 w 117391"/>
              <a:gd name="connsiteY4" fmla="*/ 89877 h 133060"/>
              <a:gd name="connsiteX5" fmla="*/ 15791 w 117391"/>
              <a:gd name="connsiteY5" fmla="*/ 105508 h 133060"/>
              <a:gd name="connsiteX6" fmla="*/ 43145 w 117391"/>
              <a:gd name="connsiteY6" fmla="*/ 117231 h 133060"/>
              <a:gd name="connsiteX7" fmla="*/ 50961 w 117391"/>
              <a:gd name="connsiteY7" fmla="*/ 125047 h 133060"/>
              <a:gd name="connsiteX8" fmla="*/ 117391 w 117391"/>
              <a:gd name="connsiteY8" fmla="*/ 128954 h 13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91" h="133060">
                <a:moveTo>
                  <a:pt x="78314" y="0"/>
                </a:moveTo>
                <a:cubicBezTo>
                  <a:pt x="65289" y="1303"/>
                  <a:pt x="51937" y="733"/>
                  <a:pt x="39238" y="3908"/>
                </a:cubicBezTo>
                <a:cubicBezTo>
                  <a:pt x="35664" y="4802"/>
                  <a:pt x="34299" y="9422"/>
                  <a:pt x="31422" y="11724"/>
                </a:cubicBezTo>
                <a:cubicBezTo>
                  <a:pt x="4219" y="33486"/>
                  <a:pt x="35824" y="3414"/>
                  <a:pt x="7976" y="31262"/>
                </a:cubicBezTo>
                <a:cubicBezTo>
                  <a:pt x="0" y="55187"/>
                  <a:pt x="326" y="49078"/>
                  <a:pt x="7976" y="89877"/>
                </a:cubicBezTo>
                <a:cubicBezTo>
                  <a:pt x="9050" y="95602"/>
                  <a:pt x="11672" y="101389"/>
                  <a:pt x="15791" y="105508"/>
                </a:cubicBezTo>
                <a:cubicBezTo>
                  <a:pt x="20622" y="110339"/>
                  <a:pt x="36137" y="114895"/>
                  <a:pt x="43145" y="117231"/>
                </a:cubicBezTo>
                <a:cubicBezTo>
                  <a:pt x="45750" y="119836"/>
                  <a:pt x="47665" y="123399"/>
                  <a:pt x="50961" y="125047"/>
                </a:cubicBezTo>
                <a:cubicBezTo>
                  <a:pt x="66988" y="133060"/>
                  <a:pt x="111769" y="128954"/>
                  <a:pt x="117391" y="128954"/>
                </a:cubicBezTo>
              </a:path>
            </a:pathLst>
          </a:cu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34340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1201" y="602428"/>
            <a:ext cx="5410226" cy="41474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463" y="3457250"/>
            <a:ext cx="5704177" cy="31372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7557987" y="1463031"/>
            <a:ext cx="3683753" cy="116023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Zamek Królewski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536129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0624" y="529685"/>
            <a:ext cx="4839789" cy="3352800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Gdy weszliśmy do Zamku Królewskiego na początku mogliśmy zobaczyć historie jego początków przedstawioną na filmie.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4" y="2413543"/>
            <a:ext cx="5399116" cy="4052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3254183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68252" y="340659"/>
            <a:ext cx="8596668" cy="1053737"/>
          </a:xfrm>
        </p:spPr>
        <p:txBody>
          <a:bodyPr>
            <a:normAutofit/>
          </a:bodyPr>
          <a:lstStyle/>
          <a:p>
            <a:r>
              <a:rPr lang="pl-PL" sz="4400" dirty="0" smtClean="0"/>
              <a:t>Na pokazie filmów</a:t>
            </a:r>
            <a:endParaRPr lang="pl-PL" sz="4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32320" y="4650620"/>
            <a:ext cx="4689531" cy="11262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W drugiej sali mogliśmy zobaczyć co się stało po II  wojnie światowej, jak został zburzony. </a:t>
            </a:r>
            <a:endParaRPr lang="pl-PL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9666" y="1600608"/>
            <a:ext cx="4909925" cy="3682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2930" y="505609"/>
            <a:ext cx="4909244" cy="36819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1864658" y="5795247"/>
            <a:ext cx="10033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W trzeciej sali obejrzeliśmy jak zamek został odbudowany przez mieszkańców.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322481915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61310" y="205105"/>
            <a:ext cx="10515600" cy="1325563"/>
          </a:xfrm>
        </p:spPr>
        <p:txBody>
          <a:bodyPr>
            <a:normAutofit/>
          </a:bodyPr>
          <a:lstStyle/>
          <a:p>
            <a:r>
              <a:rPr lang="pl-PL" sz="6600" b="1" i="1" dirty="0" smtClean="0"/>
              <a:t>Dalszy ciąg zabaw</a:t>
            </a:r>
            <a:endParaRPr lang="pl-PL" sz="66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53150" y="1866573"/>
            <a:ext cx="4030980" cy="4351338"/>
          </a:xfrm>
        </p:spPr>
        <p:txBody>
          <a:bodyPr>
            <a:normAutofit fontScale="92500" lnSpcReduction="10000"/>
          </a:bodyPr>
          <a:lstStyle/>
          <a:p>
            <a:pPr marL="0" lvl="1" indent="0" algn="ctr">
              <a:spcBef>
                <a:spcPts val="1000"/>
              </a:spcBef>
              <a:buNone/>
            </a:pPr>
            <a:r>
              <a:rPr lang="pl-PL" sz="3200" dirty="0" smtClean="0"/>
              <a:t>W drugim zadaniu podzieliliśmy </a:t>
            </a:r>
            <a:r>
              <a:rPr lang="pl-PL" sz="3200" dirty="0" smtClean="0"/>
              <a:t>się na dwie </a:t>
            </a:r>
            <a:r>
              <a:rPr lang="pl-PL" sz="3200" dirty="0" smtClean="0"/>
              <a:t>grupy i utworzyliśmy </a:t>
            </a:r>
            <a:r>
              <a:rPr lang="pl-PL" sz="3200" dirty="0" smtClean="0"/>
              <a:t>dwa kółka, </a:t>
            </a:r>
            <a:r>
              <a:rPr lang="pl-PL" sz="3200" dirty="0" smtClean="0"/>
              <a:t>jedno </a:t>
            </a:r>
            <a:r>
              <a:rPr lang="pl-PL" sz="3200" dirty="0" smtClean="0"/>
              <a:t>na zewnątrz drugiego. </a:t>
            </a:r>
            <a:r>
              <a:rPr lang="pl-PL" sz="3200" dirty="0" smtClean="0"/>
              <a:t>Utworzone w ten sposób pary rozmawiały </a:t>
            </a:r>
            <a:r>
              <a:rPr lang="pl-PL" sz="3200" dirty="0" smtClean="0"/>
              <a:t>1 minutę na różne tematy. Później pary się zmieniały.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97" y="2169524"/>
            <a:ext cx="5825490" cy="4369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2159328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73083" y="276114"/>
            <a:ext cx="6910070" cy="1158239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 salach zamkowych</a:t>
            </a:r>
            <a:endParaRPr lang="pl-PL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786213" y="1687718"/>
            <a:ext cx="5738812" cy="43053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Strzałka w prawo 5"/>
          <p:cNvSpPr/>
          <p:nvPr/>
        </p:nvSpPr>
        <p:spPr>
          <a:xfrm>
            <a:off x="3536294" y="2865642"/>
            <a:ext cx="1811792" cy="107115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150607" y="968154"/>
            <a:ext cx="2753959" cy="4528969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Mogliśmy tam zobaczyć wiele pięknych i oryginalnych obrazów znanych na całym świecie artystów takich jak np. Jan Matejko. Poza obrazami podziwialiśmy figury woskowe i starodawne meble.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529884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6788079" y="265355"/>
            <a:ext cx="5153823" cy="1114697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W salach zamkowych</a:t>
            </a:r>
            <a:endParaRPr lang="pl-PL" sz="4000" dirty="0"/>
          </a:p>
        </p:txBody>
      </p:sp>
      <p:pic>
        <p:nvPicPr>
          <p:cNvPr id="8" name="Obraz 7" descr="DSC037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2636" y="463187"/>
            <a:ext cx="5384376" cy="40382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Obraz 8" descr="DSC037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8123" y="1602890"/>
            <a:ext cx="5384376" cy="40382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 descr="DSC037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5820" y="3356387"/>
            <a:ext cx="4295888" cy="32219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5209801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7142053" y="902619"/>
            <a:ext cx="4589416" cy="1313457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Spacerując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po Warszawie mogliśmy zobaczyć Pałac Prezydencki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oraz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Pomnik Małego Powstańca.</a:t>
            </a:r>
            <a:endParaRPr lang="pl-PL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42740" y="1506071"/>
            <a:ext cx="5162076" cy="3871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9475" y="2588239"/>
            <a:ext cx="5108342" cy="3953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1210866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69427" y="236669"/>
            <a:ext cx="6807926" cy="1646432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Ostatnie chwilę w Warszawie</a:t>
            </a:r>
            <a:br>
              <a:rPr lang="pl-PL" sz="2800" dirty="0" smtClean="0"/>
            </a:br>
            <a:r>
              <a:rPr lang="pl-PL" sz="2800" dirty="0" smtClean="0"/>
              <a:t>spędzone pod kolumną Zygmunta III Wazy.</a:t>
            </a:r>
            <a:endParaRPr lang="pl-PL" sz="2800" dirty="0"/>
          </a:p>
        </p:txBody>
      </p:sp>
      <p:pic>
        <p:nvPicPr>
          <p:cNvPr id="4" name="Obraz 3" descr="DSC037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7030" y="1629326"/>
            <a:ext cx="3199214" cy="23994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 descr="DSC037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06320" y="4275101"/>
            <a:ext cx="3199214" cy="23994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41461" y="2255358"/>
            <a:ext cx="5668300" cy="4251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903763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804" y="3595175"/>
            <a:ext cx="5309310" cy="3024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616" y="5495879"/>
            <a:ext cx="2613577" cy="68903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969" y="4351515"/>
            <a:ext cx="3505412" cy="8305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297" y="248010"/>
            <a:ext cx="8862323" cy="168666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4781180" y="2408193"/>
            <a:ext cx="39205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400" dirty="0" smtClean="0"/>
              <a:t>DZIEŃ CZWARTY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xmlns="" val="15583075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8193" y="532965"/>
            <a:ext cx="10165464" cy="1499616"/>
          </a:xfrm>
        </p:spPr>
        <p:txBody>
          <a:bodyPr>
            <a:normAutofit/>
          </a:bodyPr>
          <a:lstStyle/>
          <a:p>
            <a:pPr algn="ctr"/>
            <a:r>
              <a:rPr lang="pl-PL" sz="5400" dirty="0" smtClean="0"/>
              <a:t>Zajęcia plastyczne i historia miasta 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653349" y="2124178"/>
            <a:ext cx="5048793" cy="40233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W Szkole Podstawowej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Nr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1 w Łomży, wspólnie z gośćmi z Litwy wykonywaliśmy prace plastyczne. Rysowaliśmy z pamięci herb miasta i projektowaliśmy słynne kapelusze Hanki Bielickiej. Obejrzeliśmy również filmy o historii miasta, sławnych osobach zamieszkujących Łomżę oraz wysłuchaliśmy legendy o Bonie </a:t>
            </a:r>
            <a:r>
              <a:rPr lang="pl-PL" sz="2400" dirty="0" err="1" smtClean="0">
                <a:solidFill>
                  <a:schemeClr val="accent5">
                    <a:lumMod val="50000"/>
                  </a:schemeClr>
                </a:solidFill>
              </a:rPr>
              <a:t>Sworzy</a:t>
            </a: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8130" y="2479381"/>
            <a:ext cx="4478730" cy="3162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7644155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dirty="0" smtClean="0"/>
              <a:t>Skansen </a:t>
            </a:r>
            <a:r>
              <a:rPr lang="pl-PL" sz="4000" dirty="0" smtClean="0"/>
              <a:t>Kurpiowski </a:t>
            </a:r>
            <a:br>
              <a:rPr lang="pl-PL" sz="4000" dirty="0" smtClean="0"/>
            </a:br>
            <a:r>
              <a:rPr lang="pl-PL" sz="4000" dirty="0" smtClean="0"/>
              <a:t>im. Adama </a:t>
            </a:r>
            <a:r>
              <a:rPr lang="pl-PL" sz="4000" dirty="0" err="1" smtClean="0"/>
              <a:t>Chętnika</a:t>
            </a:r>
            <a:r>
              <a:rPr lang="pl-PL" sz="4000" dirty="0" smtClean="0"/>
              <a:t> w </a:t>
            </a:r>
            <a:r>
              <a:rPr lang="pl-PL" sz="4000" dirty="0" smtClean="0"/>
              <a:t>Nowogrodzie 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12214" y="1966497"/>
            <a:ext cx="4244558" cy="402336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sz="2800" dirty="0" smtClean="0">
                <a:solidFill>
                  <a:schemeClr val="accent5">
                    <a:lumMod val="50000"/>
                  </a:schemeClr>
                </a:solidFill>
              </a:rPr>
              <a:t>Po zajęciach </a:t>
            </a:r>
            <a:r>
              <a:rPr lang="pl-PL" sz="2800" dirty="0" smtClean="0">
                <a:solidFill>
                  <a:schemeClr val="accent5">
                    <a:lumMod val="50000"/>
                  </a:schemeClr>
                </a:solidFill>
              </a:rPr>
              <a:t>interdyscyplinarnych </a:t>
            </a:r>
            <a:r>
              <a:rPr lang="pl-PL" sz="2800" dirty="0" smtClean="0">
                <a:solidFill>
                  <a:schemeClr val="accent5">
                    <a:lumMod val="50000"/>
                  </a:schemeClr>
                </a:solidFill>
              </a:rPr>
              <a:t>wybraliśmy się do skansenu w Nowogrodzie, mimo że pogoda nam nie dopisała, spędziliśmy ciekawie ten czas – poznając historię </a:t>
            </a:r>
            <a:r>
              <a:rPr lang="pl-PL" sz="2800" dirty="0" err="1" smtClean="0">
                <a:solidFill>
                  <a:schemeClr val="accent5">
                    <a:lumMod val="50000"/>
                  </a:schemeClr>
                </a:solidFill>
              </a:rPr>
              <a:t>Kurpii</a:t>
            </a:r>
            <a:r>
              <a:rPr lang="pl-PL" sz="2800" dirty="0" smtClean="0">
                <a:solidFill>
                  <a:schemeClr val="accent5">
                    <a:lumMod val="50000"/>
                  </a:schemeClr>
                </a:solidFill>
              </a:rPr>
              <a:t> i właścicieli skansenu. </a:t>
            </a:r>
            <a:endParaRPr lang="pl-PL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7799" y="1859537"/>
            <a:ext cx="5545619" cy="4159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1457388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6000" dirty="0" smtClean="0"/>
              <a:t>Skansen w Nowogrodzie</a:t>
            </a:r>
            <a:endParaRPr lang="pl-PL" sz="6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83625" y="2076226"/>
            <a:ext cx="4171302" cy="41524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 smtClean="0">
                <a:solidFill>
                  <a:schemeClr val="accent5">
                    <a:lumMod val="50000"/>
                  </a:schemeClr>
                </a:solidFill>
              </a:rPr>
              <a:t>Poznaliśmy </a:t>
            </a:r>
            <a:r>
              <a:rPr lang="pl-PL" sz="2800" dirty="0" smtClean="0">
                <a:solidFill>
                  <a:schemeClr val="accent5">
                    <a:lumMod val="50000"/>
                  </a:schemeClr>
                </a:solidFill>
              </a:rPr>
              <a:t>życie </a:t>
            </a:r>
            <a:r>
              <a:rPr lang="pl-PL" sz="2800" dirty="0" smtClean="0">
                <a:solidFill>
                  <a:schemeClr val="accent5">
                    <a:lumMod val="50000"/>
                  </a:schemeClr>
                </a:solidFill>
              </a:rPr>
              <a:t>dawnych mieszkańców tego regionu, narzędzia którymi się posługiwali i różne rodzaje </a:t>
            </a:r>
            <a:r>
              <a:rPr lang="pl-PL" sz="2800" dirty="0" smtClean="0">
                <a:solidFill>
                  <a:schemeClr val="accent5">
                    <a:lumMod val="50000"/>
                  </a:schemeClr>
                </a:solidFill>
              </a:rPr>
              <a:t>zabudowy kurpiowskiej: </a:t>
            </a:r>
            <a:r>
              <a:rPr lang="pl-PL" sz="2800" dirty="0" smtClean="0">
                <a:solidFill>
                  <a:schemeClr val="accent5">
                    <a:lumMod val="50000"/>
                  </a:schemeClr>
                </a:solidFill>
              </a:rPr>
              <a:t>młyn wodny, olejarnię, domy chłopów, stodoły i urządzenia służące do obróbki lnu i zboża.</a:t>
            </a:r>
            <a:endParaRPr lang="pl-PL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1253" y="1686134"/>
            <a:ext cx="6026332" cy="4519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545233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33322" y="229701"/>
            <a:ext cx="10407666" cy="1499616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Obiad w restauracji „Wiszące ogrody nad </a:t>
            </a:r>
            <a:r>
              <a:rPr lang="pl-PL" sz="3600" dirty="0"/>
              <a:t>N</a:t>
            </a:r>
            <a:r>
              <a:rPr lang="pl-PL" sz="3600" dirty="0" smtClean="0"/>
              <a:t>arwią”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218381" y="1955228"/>
            <a:ext cx="4714795" cy="40233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Do miejsca,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w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którym jedliśmy obiad tego dnia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w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2011 roku zaproszono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sławną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polską restauratorkę – Magdę Gessler. </a:t>
            </a:r>
            <a:endParaRPr lang="pl-PL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Zrobiła ona tu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kuchenną rewolucje zmieniając menu,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 ceny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oraz wygląd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restauracji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 algn="ctr">
              <a:buNone/>
            </a:pP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Na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obiad dostaliśmy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smaczny rosół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oraz kotleta schabowego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w złotej panierce wraz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z ziemniakami i surówką. </a:t>
            </a:r>
            <a:endParaRPr lang="pl-PL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W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restauracji było ciepło i smacznie,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po długim zwiedzaniu chętnie odpoczęliśmy i rozgrzaliśmy </a:t>
            </a:r>
            <a:r>
              <a:rPr lang="pl-PL" sz="2000" dirty="0" smtClean="0">
                <a:solidFill>
                  <a:schemeClr val="accent5">
                    <a:lumMod val="50000"/>
                  </a:schemeClr>
                </a:solidFill>
              </a:rPr>
              <a:t>się jedząc razem obiad.</a:t>
            </a:r>
            <a:endParaRPr lang="pl-PL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8627" y="1934045"/>
            <a:ext cx="5512936" cy="4134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6580226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 smtClean="0">
                <a:solidFill>
                  <a:schemeClr val="accent5">
                    <a:lumMod val="50000"/>
                  </a:schemeClr>
                </a:solidFill>
              </a:rPr>
              <a:t>Zwiedzanie Łomży – PUNKT WIDOKOWY </a:t>
            </a:r>
            <a:r>
              <a:rPr lang="pl-PL" sz="3600" dirty="0" err="1" smtClean="0">
                <a:solidFill>
                  <a:schemeClr val="accent5">
                    <a:lumMod val="50000"/>
                  </a:schemeClr>
                </a:solidFill>
              </a:rPr>
              <a:t>TLiA</a:t>
            </a:r>
            <a:endParaRPr lang="pl-PL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40870" y="1977256"/>
            <a:ext cx="3524793" cy="402336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Razem z naszym przewodnikiem weszliśmy na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punkt widokowy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w Teatrze </a:t>
            </a:r>
            <a:r>
              <a:rPr lang="pl-PL" dirty="0">
                <a:solidFill>
                  <a:schemeClr val="accent5">
                    <a:lumMod val="50000"/>
                  </a:schemeClr>
                </a:solidFill>
              </a:rPr>
              <a:t>L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alki i Aktora w </a:t>
            </a:r>
            <a:r>
              <a:rPr lang="pl-PL" dirty="0">
                <a:solidFill>
                  <a:schemeClr val="accent5">
                    <a:lumMod val="50000"/>
                  </a:schemeClr>
                </a:solidFill>
              </a:rPr>
              <a:t>Ł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omży.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 Zobaczyliśmy z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niego całe miasto.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Przewodniczka pokazała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nam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gdzie znajduje się SP1 oraz miejsce,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w którym znajduje się hotel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„Labirynt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”, gdzie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zatrzymali się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goście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z Litwy.</a:t>
            </a:r>
            <a:endParaRPr lang="pl-PL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9650" y="1805133"/>
            <a:ext cx="6492662" cy="4329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6439901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4144" y="165454"/>
            <a:ext cx="99974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Nasza cała grupa – pierwsze wspólne zdjęcie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4762" y="1169803"/>
            <a:ext cx="7365897" cy="5524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831166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9129" y="169253"/>
            <a:ext cx="10603765" cy="1499616"/>
          </a:xfrm>
        </p:spPr>
        <p:txBody>
          <a:bodyPr>
            <a:noAutofit/>
          </a:bodyPr>
          <a:lstStyle/>
          <a:p>
            <a:pPr algn="ctr"/>
            <a:r>
              <a:rPr lang="pl-PL" sz="5400" dirty="0" smtClean="0"/>
              <a:t>Zwiedzanie Łomży – Muzeum </a:t>
            </a:r>
            <a:br>
              <a:rPr lang="pl-PL" sz="5400" dirty="0" smtClean="0"/>
            </a:br>
            <a:r>
              <a:rPr lang="pl-PL" sz="5400" dirty="0" smtClean="0"/>
              <a:t>Północno-Mazowieckie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67021" y="2239024"/>
            <a:ext cx="4216998" cy="40233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Z </a:t>
            </a:r>
            <a:r>
              <a:rPr lang="pl-PL" sz="2400" dirty="0" err="1" smtClean="0">
                <a:solidFill>
                  <a:schemeClr val="accent5">
                    <a:lumMod val="50000"/>
                  </a:schemeClr>
                </a:solidFill>
              </a:rPr>
              <a:t>TLiA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 skierowaliśmy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się do Muzeum Północno-Mazowieckiego.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Zwiedziliśmy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wystawy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nt. wojny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i okupacji na terenie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Łomży oraz o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historii bursztynu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pochodzącego z Doliny Narwi.</a:t>
            </a:r>
          </a:p>
          <a:p>
            <a:pPr algn="ctr">
              <a:buNone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Zobaczyliśmy również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kolekcję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obrazów słynnych malarzy.</a:t>
            </a:r>
            <a:endParaRPr lang="pl-PL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Obraz 4" descr="72319212_2318183994960455_644463290764545228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2033" y="2086984"/>
            <a:ext cx="5888019" cy="4416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3331929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Zwiedzanie </a:t>
            </a:r>
            <a:r>
              <a:rPr lang="pl-PL" dirty="0"/>
              <a:t>Ł</a:t>
            </a:r>
            <a:r>
              <a:rPr lang="pl-PL" dirty="0" smtClean="0"/>
              <a:t>omży – Katedra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81373" y="1848163"/>
            <a:ext cx="5959737" cy="40233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400" dirty="0" err="1" smtClean="0">
                <a:solidFill>
                  <a:schemeClr val="accent5">
                    <a:lumMod val="50000"/>
                  </a:schemeClr>
                </a:solidFill>
              </a:rPr>
              <a:t>Zmuzeum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poszliśmy do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Katedry </a:t>
            </a:r>
            <a:r>
              <a:rPr lang="pl-PL" sz="2400" dirty="0" err="1" smtClean="0">
                <a:solidFill>
                  <a:schemeClr val="accent5">
                    <a:lumMod val="50000"/>
                  </a:schemeClr>
                </a:solidFill>
              </a:rPr>
              <a:t>pw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. św. Michała Archanioła, gdzie obejrzeliśmy ołtarze znajdujące się w bocznych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nawach: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Matki Boskiej Łomżyńskiej Pięknej Miłości, Jezusa Miłosiernego i nagrobki: </a:t>
            </a:r>
            <a:r>
              <a:rPr lang="pl-PL" sz="2400" dirty="0" err="1" smtClean="0">
                <a:solidFill>
                  <a:schemeClr val="accent5">
                    <a:lumMod val="50000"/>
                  </a:schemeClr>
                </a:solidFill>
              </a:rPr>
              <a:t>Modliszewskich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, proboszcza kanclerza Jana Wojsławskiego oraz dwóch starostów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łomżyńskich.</a:t>
            </a:r>
            <a:endParaRPr lang="pl-PL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Obraz 4" descr="71753491_2318185184960336_812043722565458329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309" y="1297790"/>
            <a:ext cx="3855496" cy="5140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0454075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6641" y="305516"/>
            <a:ext cx="10645359" cy="1499616"/>
          </a:xfrm>
        </p:spPr>
        <p:txBody>
          <a:bodyPr/>
          <a:lstStyle/>
          <a:p>
            <a:r>
              <a:rPr lang="pl-PL" dirty="0" smtClean="0"/>
              <a:t>Zwiedzanie Łomży – Ławeczka </a:t>
            </a:r>
            <a:r>
              <a:rPr lang="pl-PL" dirty="0"/>
              <a:t>H</a:t>
            </a:r>
            <a:r>
              <a:rPr lang="pl-PL" dirty="0" smtClean="0"/>
              <a:t>anki </a:t>
            </a:r>
            <a:r>
              <a:rPr lang="pl-PL" dirty="0"/>
              <a:t>B</a:t>
            </a:r>
            <a:r>
              <a:rPr lang="pl-PL" dirty="0" smtClean="0"/>
              <a:t>ielickiej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476566" y="2528043"/>
            <a:ext cx="4475180" cy="28938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800" dirty="0" smtClean="0">
                <a:solidFill>
                  <a:schemeClr val="accent5">
                    <a:lumMod val="50000"/>
                  </a:schemeClr>
                </a:solidFill>
              </a:rPr>
              <a:t>Zobaczyliśmy znajdującą </a:t>
            </a:r>
            <a:r>
              <a:rPr lang="pl-PL" sz="2800" dirty="0" smtClean="0">
                <a:solidFill>
                  <a:schemeClr val="accent5">
                    <a:lumMod val="50000"/>
                  </a:schemeClr>
                </a:solidFill>
              </a:rPr>
              <a:t>się przy </a:t>
            </a:r>
            <a:r>
              <a:rPr lang="pl-PL" sz="2800" dirty="0" smtClean="0">
                <a:solidFill>
                  <a:schemeClr val="accent5">
                    <a:lumMod val="50000"/>
                  </a:schemeClr>
                </a:solidFill>
              </a:rPr>
              <a:t>ul. </a:t>
            </a:r>
            <a:r>
              <a:rPr lang="pl-PL" sz="2800" dirty="0" smtClean="0">
                <a:solidFill>
                  <a:schemeClr val="accent5">
                    <a:lumMod val="50000"/>
                  </a:schemeClr>
                </a:solidFill>
              </a:rPr>
              <a:t>Farnej ławeczkę Hanki </a:t>
            </a:r>
            <a:r>
              <a:rPr lang="pl-PL" sz="2800" dirty="0" smtClean="0">
                <a:solidFill>
                  <a:schemeClr val="accent5">
                    <a:lumMod val="50000"/>
                  </a:schemeClr>
                </a:solidFill>
              </a:rPr>
              <a:t>Bielickiej, o której słyszeliśmy na porannej lekcji.</a:t>
            </a:r>
            <a:endParaRPr lang="pl-PL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5798" y="1764968"/>
            <a:ext cx="5645614" cy="4234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939167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Zwiedzanie </a:t>
            </a:r>
            <a:r>
              <a:rPr lang="pl-PL" dirty="0"/>
              <a:t>Ł</a:t>
            </a:r>
            <a:r>
              <a:rPr lang="pl-PL" dirty="0" smtClean="0"/>
              <a:t>omży – Klasztor Kapucynów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28969" y="1785662"/>
            <a:ext cx="4044876" cy="40233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Po przejściu przez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Stary Rynek udaliśmy się do </a:t>
            </a: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klasztoru Ojców Kapucynów, który przetrwał niezniszczony od końca XIX wieku. Jeden z zakonników oprowadził nas po klasztorze, pokazał jadalnię, ogrody z widokiem na dolinę i katakumby, w których chowano kiedyś szczątki zmarłych braci.</a:t>
            </a:r>
            <a:endParaRPr lang="pl-PL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Obraz 5" descr="72328949_2318187684960086_121147403783897088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328" y="1781885"/>
            <a:ext cx="3339129" cy="4452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72714013_2318189651626556_695957830365714841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283" y="1727489"/>
            <a:ext cx="3339129" cy="4452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7659967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Zwiedzanie Łomży – Cmentarz Żydowski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77779" y="1923467"/>
            <a:ext cx="4152451" cy="402336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W trakcie powrotu do hotelu zobaczyliśmy dawny cmentarz żydowski,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przewodniczka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opowiedział nam o nim i wyjaśnił zwyczaje Żydów wobec zmarłych.</a:t>
            </a:r>
            <a:endParaRPr lang="pl-PL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4284" y="1683214"/>
            <a:ext cx="6177551" cy="4638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2618559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052" y="177819"/>
            <a:ext cx="9997440" cy="1143000"/>
          </a:xfrm>
        </p:spPr>
        <p:txBody>
          <a:bodyPr/>
          <a:lstStyle/>
          <a:p>
            <a:pPr algn="ctr"/>
            <a:r>
              <a:rPr lang="pl-PL" dirty="0" smtClean="0"/>
              <a:t>Słodki poczęstunek w hotelu Labirynt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94550" y="1866452"/>
            <a:ext cx="3489959" cy="402336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pl-PL" sz="3200" dirty="0" smtClean="0">
                <a:solidFill>
                  <a:schemeClr val="accent5">
                    <a:lumMod val="50000"/>
                  </a:schemeClr>
                </a:solidFill>
              </a:rPr>
              <a:t>Na koniec dnia dostaliśmy ciasto – bezę. </a:t>
            </a:r>
            <a:r>
              <a:rPr lang="pl-PL" sz="3200" dirty="0">
                <a:solidFill>
                  <a:schemeClr val="accent5">
                    <a:lumMod val="50000"/>
                  </a:schemeClr>
                </a:solidFill>
              </a:rPr>
              <a:t>W</a:t>
            </a:r>
            <a:r>
              <a:rPr lang="pl-PL" sz="3200" dirty="0" smtClean="0">
                <a:solidFill>
                  <a:schemeClr val="accent5">
                    <a:lumMod val="50000"/>
                  </a:schemeClr>
                </a:solidFill>
              </a:rPr>
              <a:t>szystkim bardzo posmakowała i </a:t>
            </a:r>
            <a:r>
              <a:rPr lang="pl-PL" sz="3200" dirty="0" smtClean="0">
                <a:solidFill>
                  <a:schemeClr val="accent5">
                    <a:lumMod val="50000"/>
                  </a:schemeClr>
                </a:solidFill>
              </a:rPr>
              <a:t>zjedliśmy </a:t>
            </a:r>
            <a:r>
              <a:rPr lang="pl-PL" sz="3200" dirty="0" smtClean="0">
                <a:solidFill>
                  <a:schemeClr val="accent5">
                    <a:lumMod val="50000"/>
                  </a:schemeClr>
                </a:solidFill>
              </a:rPr>
              <a:t>ją bez mrugnięcia okiem.</a:t>
            </a:r>
            <a:endParaRPr lang="pl-PL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Obraz 4" descr="71910664_2318191694959685_8977287148281528320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38" y="1347396"/>
            <a:ext cx="6802419" cy="5101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5214053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9251" y="260440"/>
            <a:ext cx="7864321" cy="863174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 smtClean="0"/>
              <a:t>W ROLACH GŁÓWNYCH WYSTĄPILI</a:t>
            </a:r>
            <a:endParaRPr lang="pl-PL" sz="24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2827" y="257866"/>
            <a:ext cx="2640822" cy="116018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86" b="5054"/>
          <a:stretch/>
        </p:blipFill>
        <p:spPr>
          <a:xfrm>
            <a:off x="1960728" y="1708555"/>
            <a:ext cx="7033146" cy="408068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205018" y="5915261"/>
            <a:ext cx="150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Emil </a:t>
            </a:r>
            <a:r>
              <a:rPr lang="pl-PL" dirty="0" err="1" smtClean="0"/>
              <a:t>Banelis</a:t>
            </a:r>
            <a:endParaRPr lang="pl-PL" dirty="0"/>
          </a:p>
        </p:txBody>
      </p:sp>
      <p:cxnSp>
        <p:nvCxnSpPr>
          <p:cNvPr id="7" name="Łącznik prosty ze strzałką 6"/>
          <p:cNvCxnSpPr/>
          <p:nvPr/>
        </p:nvCxnSpPr>
        <p:spPr>
          <a:xfrm flipV="1">
            <a:off x="2265528" y="4326340"/>
            <a:ext cx="2169994" cy="15967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flipV="1">
            <a:off x="3236794" y="4990897"/>
            <a:ext cx="2031241" cy="12649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2011439" y="6247834"/>
            <a:ext cx="22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Augustyn </a:t>
            </a:r>
            <a:r>
              <a:rPr lang="pl-PL" dirty="0" err="1" smtClean="0"/>
              <a:t>Ozarowski</a:t>
            </a:r>
            <a:endParaRPr lang="pl-PL" dirty="0"/>
          </a:p>
        </p:txBody>
      </p:sp>
      <p:cxnSp>
        <p:nvCxnSpPr>
          <p:cNvPr id="14" name="Łącznik prosty ze strzałką 13"/>
          <p:cNvCxnSpPr/>
          <p:nvPr/>
        </p:nvCxnSpPr>
        <p:spPr>
          <a:xfrm flipV="1">
            <a:off x="5158854" y="4544704"/>
            <a:ext cx="1023583" cy="15767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 flipH="1" flipV="1">
            <a:off x="6348257" y="5789236"/>
            <a:ext cx="45719" cy="7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4401402" y="6209368"/>
            <a:ext cx="210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Ernest </a:t>
            </a:r>
            <a:r>
              <a:rPr lang="pl-PL" dirty="0" err="1" smtClean="0"/>
              <a:t>Bożyczko</a:t>
            </a:r>
            <a:endParaRPr lang="pl-PL" dirty="0"/>
          </a:p>
        </p:txBody>
      </p:sp>
      <p:cxnSp>
        <p:nvCxnSpPr>
          <p:cNvPr id="18" name="Łącznik prosty ze strzałką 17"/>
          <p:cNvCxnSpPr/>
          <p:nvPr/>
        </p:nvCxnSpPr>
        <p:spPr>
          <a:xfrm flipH="1" flipV="1">
            <a:off x="6939888" y="4535664"/>
            <a:ext cx="20469" cy="1500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/>
          <p:cNvSpPr txBox="1"/>
          <p:nvPr/>
        </p:nvSpPr>
        <p:spPr>
          <a:xfrm>
            <a:off x="6248402" y="6107541"/>
            <a:ext cx="180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Edwin </a:t>
            </a:r>
            <a:r>
              <a:rPr lang="pl-PL" dirty="0" err="1" smtClean="0"/>
              <a:t>Użałowicz</a:t>
            </a:r>
            <a:endParaRPr lang="pl-PL" dirty="0"/>
          </a:p>
        </p:txBody>
      </p:sp>
      <p:cxnSp>
        <p:nvCxnSpPr>
          <p:cNvPr id="21" name="Łącznik prosty ze strzałką 20"/>
          <p:cNvCxnSpPr/>
          <p:nvPr/>
        </p:nvCxnSpPr>
        <p:spPr>
          <a:xfrm flipH="1" flipV="1">
            <a:off x="7874759" y="4501625"/>
            <a:ext cx="307074" cy="18683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/>
          <p:cNvSpPr txBox="1"/>
          <p:nvPr/>
        </p:nvSpPr>
        <p:spPr>
          <a:xfrm>
            <a:off x="7737479" y="6335831"/>
            <a:ext cx="157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Daniel </a:t>
            </a:r>
            <a:r>
              <a:rPr lang="pl-PL" dirty="0" err="1" smtClean="0"/>
              <a:t>Tumas</a:t>
            </a:r>
            <a:endParaRPr lang="pl-PL" dirty="0"/>
          </a:p>
        </p:txBody>
      </p:sp>
      <p:cxnSp>
        <p:nvCxnSpPr>
          <p:cNvPr id="24" name="Łącznik prosty ze strzałką 23"/>
          <p:cNvCxnSpPr/>
          <p:nvPr/>
        </p:nvCxnSpPr>
        <p:spPr>
          <a:xfrm>
            <a:off x="2457735" y="1471600"/>
            <a:ext cx="3642815" cy="1749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ole tekstowe 24"/>
          <p:cNvSpPr txBox="1"/>
          <p:nvPr/>
        </p:nvSpPr>
        <p:spPr>
          <a:xfrm>
            <a:off x="1317007" y="1093227"/>
            <a:ext cx="206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Karol </a:t>
            </a:r>
            <a:r>
              <a:rPr lang="pl-PL" dirty="0" err="1" smtClean="0"/>
              <a:t>Jankilewicz</a:t>
            </a:r>
            <a:endParaRPr lang="pl-PL" dirty="0"/>
          </a:p>
        </p:txBody>
      </p:sp>
      <p:cxnSp>
        <p:nvCxnSpPr>
          <p:cNvPr id="27" name="Łącznik prosty ze strzałką 26"/>
          <p:cNvCxnSpPr/>
          <p:nvPr/>
        </p:nvCxnSpPr>
        <p:spPr>
          <a:xfrm flipH="1" flipV="1">
            <a:off x="6769291" y="3413119"/>
            <a:ext cx="2997958" cy="13290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e tekstowe 27"/>
          <p:cNvSpPr txBox="1"/>
          <p:nvPr/>
        </p:nvSpPr>
        <p:spPr>
          <a:xfrm>
            <a:off x="9443111" y="4688059"/>
            <a:ext cx="235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Gliorija</a:t>
            </a:r>
            <a:r>
              <a:rPr lang="pl-PL" dirty="0" smtClean="0"/>
              <a:t> Tomaszewska</a:t>
            </a:r>
            <a:endParaRPr lang="pl-PL" dirty="0"/>
          </a:p>
        </p:txBody>
      </p:sp>
      <p:cxnSp>
        <p:nvCxnSpPr>
          <p:cNvPr id="30" name="Łącznik prosty ze strzałką 29"/>
          <p:cNvCxnSpPr/>
          <p:nvPr/>
        </p:nvCxnSpPr>
        <p:spPr>
          <a:xfrm flipH="1" flipV="1">
            <a:off x="7151427" y="3043902"/>
            <a:ext cx="2147248" cy="1171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ole tekstowe 31"/>
          <p:cNvSpPr txBox="1"/>
          <p:nvPr/>
        </p:nvSpPr>
        <p:spPr>
          <a:xfrm>
            <a:off x="9410129" y="4014446"/>
            <a:ext cx="2420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Dominika Baranowska </a:t>
            </a:r>
            <a:endParaRPr lang="pl-PL" dirty="0"/>
          </a:p>
        </p:txBody>
      </p:sp>
      <p:cxnSp>
        <p:nvCxnSpPr>
          <p:cNvPr id="34" name="Łącznik prosty ze strzałką 33"/>
          <p:cNvCxnSpPr/>
          <p:nvPr/>
        </p:nvCxnSpPr>
        <p:spPr>
          <a:xfrm flipH="1" flipV="1">
            <a:off x="7560860" y="2916101"/>
            <a:ext cx="1815150" cy="808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 tekstowe 34"/>
          <p:cNvSpPr txBox="1"/>
          <p:nvPr/>
        </p:nvSpPr>
        <p:spPr>
          <a:xfrm>
            <a:off x="9403307" y="3578293"/>
            <a:ext cx="201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Beata </a:t>
            </a:r>
            <a:r>
              <a:rPr lang="pl-PL" dirty="0" err="1" smtClean="0"/>
              <a:t>Ambroz</a:t>
            </a:r>
            <a:endParaRPr lang="pl-PL" dirty="0"/>
          </a:p>
        </p:txBody>
      </p:sp>
      <p:cxnSp>
        <p:nvCxnSpPr>
          <p:cNvPr id="37" name="Łącznik prosty ze strzałką 36"/>
          <p:cNvCxnSpPr/>
          <p:nvPr/>
        </p:nvCxnSpPr>
        <p:spPr>
          <a:xfrm flipH="1" flipV="1">
            <a:off x="8052179" y="3352463"/>
            <a:ext cx="1392071" cy="28268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ole tekstowe 37"/>
          <p:cNvSpPr txBox="1"/>
          <p:nvPr/>
        </p:nvSpPr>
        <p:spPr>
          <a:xfrm>
            <a:off x="9444250" y="6057021"/>
            <a:ext cx="195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Karolila</a:t>
            </a:r>
            <a:r>
              <a:rPr lang="pl-PL" dirty="0" smtClean="0"/>
              <a:t> </a:t>
            </a:r>
            <a:r>
              <a:rPr lang="pl-PL" dirty="0" err="1" smtClean="0"/>
              <a:t>Nakrewicz</a:t>
            </a:r>
            <a:endParaRPr lang="pl-PL" dirty="0"/>
          </a:p>
        </p:txBody>
      </p:sp>
      <p:cxnSp>
        <p:nvCxnSpPr>
          <p:cNvPr id="40" name="Łącznik prosty ze strzałką 39"/>
          <p:cNvCxnSpPr>
            <a:stCxn id="41" idx="1"/>
          </p:cNvCxnSpPr>
          <p:nvPr/>
        </p:nvCxnSpPr>
        <p:spPr>
          <a:xfrm flipH="1" flipV="1">
            <a:off x="8789157" y="3087279"/>
            <a:ext cx="712526" cy="3064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ole tekstowe 40"/>
          <p:cNvSpPr txBox="1"/>
          <p:nvPr/>
        </p:nvSpPr>
        <p:spPr>
          <a:xfrm>
            <a:off x="9501683" y="3209019"/>
            <a:ext cx="210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Modest </a:t>
            </a:r>
            <a:r>
              <a:rPr lang="pl-PL" dirty="0" err="1" smtClean="0"/>
              <a:t>Użałowicz</a:t>
            </a:r>
            <a:endParaRPr lang="pl-PL" dirty="0"/>
          </a:p>
        </p:txBody>
      </p:sp>
      <p:cxnSp>
        <p:nvCxnSpPr>
          <p:cNvPr id="43" name="Łącznik prosty ze strzałką 42"/>
          <p:cNvCxnSpPr/>
          <p:nvPr/>
        </p:nvCxnSpPr>
        <p:spPr>
          <a:xfrm rot="10800000" flipV="1">
            <a:off x="8366079" y="2796987"/>
            <a:ext cx="917770" cy="177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e tekstowe 43"/>
          <p:cNvSpPr txBox="1"/>
          <p:nvPr/>
        </p:nvSpPr>
        <p:spPr>
          <a:xfrm>
            <a:off x="9239534" y="2477949"/>
            <a:ext cx="218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Sebastjan</a:t>
            </a:r>
            <a:r>
              <a:rPr lang="pl-PL" dirty="0" smtClean="0"/>
              <a:t> Milewski</a:t>
            </a:r>
            <a:endParaRPr lang="pl-PL" dirty="0"/>
          </a:p>
        </p:txBody>
      </p:sp>
      <p:cxnSp>
        <p:nvCxnSpPr>
          <p:cNvPr id="48" name="Łącznik prosty ze strzałką 47"/>
          <p:cNvCxnSpPr/>
          <p:nvPr/>
        </p:nvCxnSpPr>
        <p:spPr>
          <a:xfrm rot="10800000" flipV="1">
            <a:off x="7341498" y="2108498"/>
            <a:ext cx="2114475" cy="363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rostokąt 48"/>
          <p:cNvSpPr/>
          <p:nvPr/>
        </p:nvSpPr>
        <p:spPr>
          <a:xfrm>
            <a:off x="9296127" y="1884617"/>
            <a:ext cx="2377554" cy="4481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>
                <a:solidFill>
                  <a:schemeClr val="tx1"/>
                </a:solidFill>
              </a:rPr>
              <a:t>Gerold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Daukszewicz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51" name="Łącznik prosty ze strzałką 50"/>
          <p:cNvCxnSpPr/>
          <p:nvPr/>
        </p:nvCxnSpPr>
        <p:spPr>
          <a:xfrm flipH="1">
            <a:off x="6851176" y="1528549"/>
            <a:ext cx="832514" cy="11733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ole tekstowe 51"/>
          <p:cNvSpPr txBox="1"/>
          <p:nvPr/>
        </p:nvSpPr>
        <p:spPr>
          <a:xfrm>
            <a:off x="7499445" y="1241948"/>
            <a:ext cx="226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Greta </a:t>
            </a:r>
            <a:r>
              <a:rPr lang="pl-PL" dirty="0" err="1" smtClean="0"/>
              <a:t>Baranowskaja</a:t>
            </a:r>
            <a:endParaRPr lang="pl-PL" dirty="0"/>
          </a:p>
        </p:txBody>
      </p:sp>
      <p:cxnSp>
        <p:nvCxnSpPr>
          <p:cNvPr id="54" name="Łącznik prosty ze strzałką 53"/>
          <p:cNvCxnSpPr/>
          <p:nvPr/>
        </p:nvCxnSpPr>
        <p:spPr>
          <a:xfrm>
            <a:off x="6182436" y="1436592"/>
            <a:ext cx="60846" cy="10352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ole tekstowe 54"/>
          <p:cNvSpPr txBox="1"/>
          <p:nvPr/>
        </p:nvSpPr>
        <p:spPr>
          <a:xfrm>
            <a:off x="5529621" y="1076868"/>
            <a:ext cx="2115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Agnieszka Sinkiewicz</a:t>
            </a:r>
            <a:endParaRPr lang="pl-PL" dirty="0"/>
          </a:p>
        </p:txBody>
      </p:sp>
      <p:cxnSp>
        <p:nvCxnSpPr>
          <p:cNvPr id="57" name="Łącznik prosty ze strzałką 56"/>
          <p:cNvCxnSpPr>
            <a:stCxn id="58" idx="2"/>
          </p:cNvCxnSpPr>
          <p:nvPr/>
        </p:nvCxnSpPr>
        <p:spPr>
          <a:xfrm>
            <a:off x="4435523" y="1585557"/>
            <a:ext cx="1296537" cy="10243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ole tekstowe 57"/>
          <p:cNvSpPr txBox="1"/>
          <p:nvPr/>
        </p:nvSpPr>
        <p:spPr>
          <a:xfrm>
            <a:off x="3302758" y="1216225"/>
            <a:ext cx="2265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Agata </a:t>
            </a:r>
            <a:r>
              <a:rPr lang="pl-PL" dirty="0" err="1" smtClean="0"/>
              <a:t>Szwajkowskaja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748850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92131" y="138509"/>
            <a:ext cx="7376087" cy="863174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 smtClean="0"/>
              <a:t>W ROLACH GŁÓWNYCH WYSTĄPILI</a:t>
            </a:r>
            <a:endParaRPr lang="pl-PL" sz="24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36615" y="343927"/>
            <a:ext cx="2640822" cy="116018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86" b="5054"/>
          <a:stretch/>
        </p:blipFill>
        <p:spPr>
          <a:xfrm>
            <a:off x="3483229" y="1863931"/>
            <a:ext cx="7033146" cy="408068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890988" y="4304433"/>
            <a:ext cx="268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Emil Kulka</a:t>
            </a:r>
            <a:endParaRPr lang="pl-PL" dirty="0"/>
          </a:p>
        </p:txBody>
      </p:sp>
      <p:cxnSp>
        <p:nvCxnSpPr>
          <p:cNvPr id="7" name="Łącznik prosty ze strzałką 6"/>
          <p:cNvCxnSpPr/>
          <p:nvPr/>
        </p:nvCxnSpPr>
        <p:spPr>
          <a:xfrm flipV="1">
            <a:off x="3022899" y="4305973"/>
            <a:ext cx="1357671" cy="126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flipV="1">
            <a:off x="3483229" y="3281848"/>
            <a:ext cx="1512623" cy="2866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1604409" y="3486029"/>
            <a:ext cx="22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Konrad Łepkowska</a:t>
            </a:r>
            <a:endParaRPr lang="pl-PL" dirty="0"/>
          </a:p>
        </p:txBody>
      </p:sp>
      <p:cxnSp>
        <p:nvCxnSpPr>
          <p:cNvPr id="14" name="Łącznik prosty ze strzałką 13"/>
          <p:cNvCxnSpPr/>
          <p:nvPr/>
        </p:nvCxnSpPr>
        <p:spPr>
          <a:xfrm flipV="1">
            <a:off x="3326474" y="3411463"/>
            <a:ext cx="2263059" cy="26086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 flipH="1" flipV="1">
            <a:off x="7870758" y="5944612"/>
            <a:ext cx="45719" cy="7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1588658" y="6019092"/>
            <a:ext cx="223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Kacper </a:t>
            </a:r>
            <a:r>
              <a:rPr lang="pl-PL" dirty="0" err="1" smtClean="0"/>
              <a:t>Wądołkowski</a:t>
            </a:r>
            <a:endParaRPr lang="pl-PL" dirty="0"/>
          </a:p>
        </p:txBody>
      </p:sp>
      <p:cxnSp>
        <p:nvCxnSpPr>
          <p:cNvPr id="18" name="Łącznik prosty ze strzałką 17"/>
          <p:cNvCxnSpPr/>
          <p:nvPr/>
        </p:nvCxnSpPr>
        <p:spPr>
          <a:xfrm flipV="1">
            <a:off x="5966550" y="3387731"/>
            <a:ext cx="229170" cy="3009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/>
          <p:cNvSpPr txBox="1"/>
          <p:nvPr/>
        </p:nvSpPr>
        <p:spPr>
          <a:xfrm>
            <a:off x="4875848" y="6488668"/>
            <a:ext cx="180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Zofia Hryniewicz</a:t>
            </a:r>
            <a:endParaRPr lang="pl-PL" dirty="0"/>
          </a:p>
        </p:txBody>
      </p:sp>
      <p:cxnSp>
        <p:nvCxnSpPr>
          <p:cNvPr id="21" name="Łącznik prosty ze strzałką 20"/>
          <p:cNvCxnSpPr/>
          <p:nvPr/>
        </p:nvCxnSpPr>
        <p:spPr>
          <a:xfrm flipH="1" flipV="1">
            <a:off x="6572628" y="3199279"/>
            <a:ext cx="390780" cy="28706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/>
          <p:cNvSpPr txBox="1"/>
          <p:nvPr/>
        </p:nvSpPr>
        <p:spPr>
          <a:xfrm>
            <a:off x="6239878" y="6059669"/>
            <a:ext cx="188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Patrycja Bałdyga</a:t>
            </a:r>
            <a:endParaRPr lang="pl-PL" dirty="0"/>
          </a:p>
        </p:txBody>
      </p:sp>
      <p:cxnSp>
        <p:nvCxnSpPr>
          <p:cNvPr id="24" name="Łącznik prosty ze strzałką 23"/>
          <p:cNvCxnSpPr/>
          <p:nvPr/>
        </p:nvCxnSpPr>
        <p:spPr>
          <a:xfrm flipV="1">
            <a:off x="3237569" y="2627190"/>
            <a:ext cx="959893" cy="1985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ole tekstowe 24"/>
          <p:cNvSpPr txBox="1"/>
          <p:nvPr/>
        </p:nvSpPr>
        <p:spPr>
          <a:xfrm>
            <a:off x="1656702" y="2832824"/>
            <a:ext cx="206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Wiktor Lemański</a:t>
            </a:r>
            <a:endParaRPr lang="pl-PL" dirty="0"/>
          </a:p>
        </p:txBody>
      </p:sp>
      <p:cxnSp>
        <p:nvCxnSpPr>
          <p:cNvPr id="27" name="Łącznik prosty ze strzałką 26"/>
          <p:cNvCxnSpPr/>
          <p:nvPr/>
        </p:nvCxnSpPr>
        <p:spPr>
          <a:xfrm flipH="1" flipV="1">
            <a:off x="6954307" y="3294214"/>
            <a:ext cx="1650243" cy="30344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e tekstowe 27"/>
          <p:cNvSpPr txBox="1"/>
          <p:nvPr/>
        </p:nvSpPr>
        <p:spPr>
          <a:xfrm>
            <a:off x="8918813" y="6031974"/>
            <a:ext cx="235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Ada Bagińska</a:t>
            </a:r>
            <a:endParaRPr lang="pl-PL" dirty="0"/>
          </a:p>
        </p:txBody>
      </p:sp>
      <p:cxnSp>
        <p:nvCxnSpPr>
          <p:cNvPr id="30" name="Łącznik prosty ze strzałką 29"/>
          <p:cNvCxnSpPr/>
          <p:nvPr/>
        </p:nvCxnSpPr>
        <p:spPr>
          <a:xfrm flipH="1" flipV="1">
            <a:off x="7116955" y="3046267"/>
            <a:ext cx="2352453" cy="29600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ole tekstowe 31"/>
          <p:cNvSpPr txBox="1"/>
          <p:nvPr/>
        </p:nvSpPr>
        <p:spPr>
          <a:xfrm>
            <a:off x="3931635" y="6077351"/>
            <a:ext cx="2420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Karol Dobrowolski</a:t>
            </a:r>
            <a:endParaRPr lang="pl-PL" dirty="0"/>
          </a:p>
        </p:txBody>
      </p:sp>
      <p:cxnSp>
        <p:nvCxnSpPr>
          <p:cNvPr id="34" name="Łącznik prosty ze strzałką 33"/>
          <p:cNvCxnSpPr>
            <a:stCxn id="35" idx="1"/>
          </p:cNvCxnSpPr>
          <p:nvPr/>
        </p:nvCxnSpPr>
        <p:spPr>
          <a:xfrm rot="10800000" flipV="1">
            <a:off x="8186033" y="2319874"/>
            <a:ext cx="1125486" cy="280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 tekstowe 34"/>
          <p:cNvSpPr txBox="1"/>
          <p:nvPr/>
        </p:nvSpPr>
        <p:spPr>
          <a:xfrm>
            <a:off x="9311519" y="2135208"/>
            <a:ext cx="201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Anna Stefańska</a:t>
            </a:r>
            <a:endParaRPr lang="pl-PL" dirty="0"/>
          </a:p>
        </p:txBody>
      </p:sp>
      <p:cxnSp>
        <p:nvCxnSpPr>
          <p:cNvPr id="37" name="Łącznik prosty ze strzałką 36"/>
          <p:cNvCxnSpPr/>
          <p:nvPr/>
        </p:nvCxnSpPr>
        <p:spPr>
          <a:xfrm flipV="1">
            <a:off x="4833256" y="4453829"/>
            <a:ext cx="525888" cy="16235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ole tekstowe 37"/>
          <p:cNvSpPr txBox="1"/>
          <p:nvPr/>
        </p:nvSpPr>
        <p:spPr>
          <a:xfrm>
            <a:off x="7942998" y="6372557"/>
            <a:ext cx="195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Wiktoria Brzóska</a:t>
            </a:r>
            <a:endParaRPr lang="pl-PL" dirty="0"/>
          </a:p>
        </p:txBody>
      </p:sp>
      <p:cxnSp>
        <p:nvCxnSpPr>
          <p:cNvPr id="40" name="Łącznik prosty ze strzałką 39"/>
          <p:cNvCxnSpPr/>
          <p:nvPr/>
        </p:nvCxnSpPr>
        <p:spPr>
          <a:xfrm flipH="1">
            <a:off x="7665061" y="1756655"/>
            <a:ext cx="1732199" cy="4999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ole tekstowe 40"/>
          <p:cNvSpPr txBox="1"/>
          <p:nvPr/>
        </p:nvSpPr>
        <p:spPr>
          <a:xfrm>
            <a:off x="9187994" y="1617261"/>
            <a:ext cx="210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Natalia </a:t>
            </a:r>
            <a:r>
              <a:rPr lang="pl-PL" dirty="0" err="1" smtClean="0"/>
              <a:t>Czupryńska</a:t>
            </a:r>
            <a:endParaRPr lang="pl-PL" dirty="0"/>
          </a:p>
        </p:txBody>
      </p:sp>
      <p:cxnSp>
        <p:nvCxnSpPr>
          <p:cNvPr id="43" name="Łącznik prosty ze strzałką 42"/>
          <p:cNvCxnSpPr/>
          <p:nvPr/>
        </p:nvCxnSpPr>
        <p:spPr>
          <a:xfrm flipH="1">
            <a:off x="7035271" y="1738567"/>
            <a:ext cx="212147" cy="2978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e tekstowe 43"/>
          <p:cNvSpPr txBox="1"/>
          <p:nvPr/>
        </p:nvSpPr>
        <p:spPr>
          <a:xfrm>
            <a:off x="7156676" y="1386842"/>
            <a:ext cx="218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Bartosz Frąckiewicz</a:t>
            </a:r>
            <a:endParaRPr lang="pl-PL" dirty="0"/>
          </a:p>
        </p:txBody>
      </p:sp>
      <p:cxnSp>
        <p:nvCxnSpPr>
          <p:cNvPr id="48" name="Łącznik prosty ze strzałką 47"/>
          <p:cNvCxnSpPr/>
          <p:nvPr/>
        </p:nvCxnSpPr>
        <p:spPr>
          <a:xfrm rot="5400000">
            <a:off x="6203848" y="1432397"/>
            <a:ext cx="994649" cy="6686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rostokąt 48"/>
          <p:cNvSpPr/>
          <p:nvPr/>
        </p:nvSpPr>
        <p:spPr>
          <a:xfrm>
            <a:off x="5745154" y="924042"/>
            <a:ext cx="2377554" cy="4481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Maja Łempicka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51" name="Łącznik prosty ze strzałką 50"/>
          <p:cNvCxnSpPr/>
          <p:nvPr/>
        </p:nvCxnSpPr>
        <p:spPr>
          <a:xfrm>
            <a:off x="5774915" y="1706370"/>
            <a:ext cx="38203" cy="54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ole tekstowe 51"/>
          <p:cNvSpPr txBox="1"/>
          <p:nvPr/>
        </p:nvSpPr>
        <p:spPr>
          <a:xfrm>
            <a:off x="4833256" y="1337038"/>
            <a:ext cx="226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Anna Modzelewska</a:t>
            </a:r>
            <a:endParaRPr lang="pl-PL" dirty="0"/>
          </a:p>
        </p:txBody>
      </p:sp>
      <p:cxnSp>
        <p:nvCxnSpPr>
          <p:cNvPr id="54" name="Łącznik prosty ze strzałką 53"/>
          <p:cNvCxnSpPr/>
          <p:nvPr/>
        </p:nvCxnSpPr>
        <p:spPr>
          <a:xfrm>
            <a:off x="4241863" y="1535068"/>
            <a:ext cx="907392" cy="5886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ole tekstowe 54"/>
          <p:cNvSpPr txBox="1"/>
          <p:nvPr/>
        </p:nvSpPr>
        <p:spPr>
          <a:xfrm>
            <a:off x="2839532" y="1110207"/>
            <a:ext cx="2115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Agnieszka Łapińska</a:t>
            </a:r>
            <a:endParaRPr lang="pl-PL" dirty="0"/>
          </a:p>
        </p:txBody>
      </p:sp>
      <p:cxnSp>
        <p:nvCxnSpPr>
          <p:cNvPr id="57" name="Łącznik prosty ze strzałką 56"/>
          <p:cNvCxnSpPr>
            <a:stCxn id="58" idx="2"/>
          </p:cNvCxnSpPr>
          <p:nvPr/>
        </p:nvCxnSpPr>
        <p:spPr>
          <a:xfrm>
            <a:off x="2839532" y="1931086"/>
            <a:ext cx="1700781" cy="3225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ole tekstowe 57"/>
          <p:cNvSpPr txBox="1"/>
          <p:nvPr/>
        </p:nvSpPr>
        <p:spPr>
          <a:xfrm>
            <a:off x="1706767" y="1561754"/>
            <a:ext cx="2265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Natalia Jastrzębska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85059062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26428" y="3071542"/>
            <a:ext cx="9144000" cy="467436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„Piękno ziemi ojczystej – historia i współczesność w Polsce i na Litwie”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773" y="3627448"/>
            <a:ext cx="5309310" cy="3024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585" y="5528152"/>
            <a:ext cx="2613577" cy="68903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938" y="4383788"/>
            <a:ext cx="3505412" cy="8305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266" y="753635"/>
            <a:ext cx="8862323" cy="168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412870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131B0702-60DD-401E-89AC-29C4AB737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5332" y="463265"/>
            <a:ext cx="6047152" cy="1655762"/>
          </a:xfrm>
        </p:spPr>
        <p:txBody>
          <a:bodyPr>
            <a:normAutofit/>
          </a:bodyPr>
          <a:lstStyle/>
          <a:p>
            <a:pPr algn="ctr"/>
            <a:r>
              <a:rPr lang="pl-PL" sz="5400" dirty="0" smtClean="0"/>
              <a:t>Oficjalne powitanie</a:t>
            </a:r>
            <a:endParaRPr lang="pl-PL" sz="5400" dirty="0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198EC3A0-8390-42BF-936B-74A675B826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8496" y="1797650"/>
            <a:ext cx="5220787" cy="39369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7CB6C7A7-68B8-4871-924C-91BD0D743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6438" y="255563"/>
            <a:ext cx="3569332" cy="225486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2B8C4BD9-2802-459E-85BA-4EFC01077F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4025" y="4228545"/>
            <a:ext cx="3473128" cy="231451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4993966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F90B804-6332-4300-A442-C816833F3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5904" y="664193"/>
            <a:ext cx="4876800" cy="18742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Na </a:t>
            </a:r>
            <a:r>
              <a:rPr lang="pl-PL" dirty="0" smtClean="0"/>
              <a:t>wstępie odbyło </a:t>
            </a:r>
            <a:r>
              <a:rPr lang="pl-PL" dirty="0"/>
              <a:t>się przedstawienie </a:t>
            </a:r>
            <a:r>
              <a:rPr lang="pl-PL" dirty="0" smtClean="0"/>
              <a:t>zaprezentowane przez </a:t>
            </a:r>
            <a:r>
              <a:rPr lang="pl-PL" dirty="0"/>
              <a:t>uczniów Szkoły Podstawowej </a:t>
            </a:r>
            <a:r>
              <a:rPr lang="pl-PL" dirty="0" smtClean="0"/>
              <a:t>Nr </a:t>
            </a:r>
            <a:r>
              <a:rPr lang="pl-PL" dirty="0"/>
              <a:t>1 w Łomży </a:t>
            </a:r>
          </a:p>
          <a:p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D09765C0-AE9C-419B-AD34-2AA9F394B9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422328" y="1328837"/>
            <a:ext cx="5608312" cy="420623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886D8645-C8F5-4F36-8518-3CB4047A6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4790" y="2811439"/>
            <a:ext cx="4826566" cy="343831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xmlns="" val="6198607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DD88BA2-3092-4976-8EFE-6496FAD6A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015" y="274320"/>
            <a:ext cx="1057701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Przemowy Pani dyrektor Szkoły Podstawowej Nr 1 w Łomży i przybyłych Gości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FF7C5533-2562-440B-9C57-09C22093A0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426320" y="2296770"/>
            <a:ext cx="4352925" cy="3264693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EC421833-0BAD-4813-8F99-979F858446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6404" y="1948346"/>
            <a:ext cx="5507115" cy="4130336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xmlns="" val="27927448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175</TotalTime>
  <Words>1104</Words>
  <Application>Microsoft Office PowerPoint</Application>
  <PresentationFormat>Niestandardowy</PresentationFormat>
  <Paragraphs>128</Paragraphs>
  <Slides>68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68</vt:i4>
      </vt:variant>
    </vt:vector>
  </HeadingPairs>
  <TitlesOfParts>
    <vt:vector size="69" baseType="lpstr">
      <vt:lpstr>Przesilenie</vt:lpstr>
      <vt:lpstr>Slajd 1</vt:lpstr>
      <vt:lpstr>Slajd 2</vt:lpstr>
      <vt:lpstr>Zabawy integracyjne</vt:lpstr>
      <vt:lpstr>Poznajemy się</vt:lpstr>
      <vt:lpstr>Dalszy ciąg zabaw</vt:lpstr>
      <vt:lpstr>Nasza cała grupa – pierwsze wspólne zdjęcie</vt:lpstr>
      <vt:lpstr>Slajd 7</vt:lpstr>
      <vt:lpstr>Slajd 8</vt:lpstr>
      <vt:lpstr>Przemowy Pani dyrektor Szkoły Podstawowej Nr 1 w Łomży i przybyłych Gości</vt:lpstr>
      <vt:lpstr>Słodki poczęstunek na zakończenie części oficjalnej</vt:lpstr>
      <vt:lpstr>Gry i zabawy </vt:lpstr>
      <vt:lpstr> Taneczna rozgrzeweczka</vt:lpstr>
      <vt:lpstr>Slajd 13</vt:lpstr>
      <vt:lpstr>Konkurencje sportowe</vt:lpstr>
      <vt:lpstr>Zabaw ciąg dalszy</vt:lpstr>
      <vt:lpstr>Slajd 16</vt:lpstr>
      <vt:lpstr>Wspólna giereczka</vt:lpstr>
      <vt:lpstr>Pani Pietrusewicz życzy miłego wieczoru!  </vt:lpstr>
      <vt:lpstr>Slajd 19</vt:lpstr>
      <vt:lpstr>Muzeum Przyrody w Drozdowie</vt:lpstr>
      <vt:lpstr>Slajd 21</vt:lpstr>
      <vt:lpstr>Salon dworski i historia Rodziny Lutosławskich</vt:lpstr>
      <vt:lpstr>Trofea łowieckie</vt:lpstr>
      <vt:lpstr>Slajd 24</vt:lpstr>
      <vt:lpstr>Wykład o rybach</vt:lpstr>
      <vt:lpstr>Spacer, zabawy w parku i ognisko</vt:lpstr>
      <vt:lpstr>Slajd 27</vt:lpstr>
      <vt:lpstr>Pokaz tańca grupy tanecznej „AKAT”</vt:lpstr>
      <vt:lpstr>Slajd 29</vt:lpstr>
      <vt:lpstr>Slajd 30</vt:lpstr>
      <vt:lpstr>Byliśmy zachwyceni umiejętnościami tancerzy! </vt:lpstr>
      <vt:lpstr>Slajd 32</vt:lpstr>
      <vt:lpstr>Slajd 33</vt:lpstr>
      <vt:lpstr>STADION PGE NARODOWEGO</vt:lpstr>
      <vt:lpstr>ZWIEDZANIE PGE NARODOWEGO</vt:lpstr>
      <vt:lpstr>OPOWIADANIE pO PGE NARODOWYM</vt:lpstr>
      <vt:lpstr>SALA KONFERENCYJNA</vt:lpstr>
      <vt:lpstr>PRZEBIERALNIA PIŁKARZY</vt:lpstr>
      <vt:lpstr>ZAWSZE UŚMIECHNIĘTY KAROL!</vt:lpstr>
      <vt:lpstr>Slajd 40</vt:lpstr>
      <vt:lpstr>MOTOCYKL TRZECIEJ RZESZY</vt:lpstr>
      <vt:lpstr>TUNELE POMIĘDZY DZIELNICAMI</vt:lpstr>
      <vt:lpstr>OGLĄDANIE FILMU MIASTO RUIN</vt:lpstr>
      <vt:lpstr>CIEKAWOSTKI O MUZEUM</vt:lpstr>
      <vt:lpstr>OGLĄDANIE ESPONATÓW W MUZEUM</vt:lpstr>
      <vt:lpstr>PO wizycie w MUZEUM caly czas sie integrujemy</vt:lpstr>
      <vt:lpstr>Slajd 47</vt:lpstr>
      <vt:lpstr>Gdy weszliśmy do Zamku Królewskiego na początku mogliśmy zobaczyć historie jego początków przedstawioną na filmie.</vt:lpstr>
      <vt:lpstr>Na pokazie filmów</vt:lpstr>
      <vt:lpstr>W salach zamkowych</vt:lpstr>
      <vt:lpstr>W salach zamkowych</vt:lpstr>
      <vt:lpstr>Slajd 52</vt:lpstr>
      <vt:lpstr>Ostatnie chwilę w Warszawie spędzone pod kolumną Zygmunta III Wazy.</vt:lpstr>
      <vt:lpstr>Slajd 54</vt:lpstr>
      <vt:lpstr>Zajęcia plastyczne i historia miasta </vt:lpstr>
      <vt:lpstr>Skansen Kurpiowski  im. Adama Chętnika w Nowogrodzie </vt:lpstr>
      <vt:lpstr>Skansen w Nowogrodzie</vt:lpstr>
      <vt:lpstr>Obiad w restauracji „Wiszące ogrody nad Narwią”</vt:lpstr>
      <vt:lpstr>Zwiedzanie Łomży – PUNKT WIDOKOWY TLiA</vt:lpstr>
      <vt:lpstr>Zwiedzanie Łomży – Muzeum  Północno-Mazowieckie</vt:lpstr>
      <vt:lpstr>Zwiedzanie Łomży – Katedra </vt:lpstr>
      <vt:lpstr>Zwiedzanie Łomży – Ławeczka Hanki Bielickiej </vt:lpstr>
      <vt:lpstr>Zwiedzanie Łomży – Klasztor Kapucynów</vt:lpstr>
      <vt:lpstr>Zwiedzanie Łomży – Cmentarz Żydowski</vt:lpstr>
      <vt:lpstr>Słodki poczęstunek w hotelu Labirynt </vt:lpstr>
      <vt:lpstr>W ROLACH GŁÓWNYCH WYSTĄPILI</vt:lpstr>
      <vt:lpstr>W ROLACH GŁÓWNYCH WYSTĄPILI</vt:lpstr>
      <vt:lpstr>Slajd 68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Miasto Lomza</dc:creator>
  <cp:lastModifiedBy>A</cp:lastModifiedBy>
  <cp:revision>22</cp:revision>
  <dcterms:created xsi:type="dcterms:W3CDTF">2019-10-11T07:48:34Z</dcterms:created>
  <dcterms:modified xsi:type="dcterms:W3CDTF">2019-11-24T18:39:15Z</dcterms:modified>
</cp:coreProperties>
</file>