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445"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Symbol zastępczy daty 14"/>
          <p:cNvSpPr>
            <a:spLocks noGrp="1"/>
          </p:cNvSpPr>
          <p:nvPr>
            <p:ph type="dt" sz="half" idx="10"/>
          </p:nvPr>
        </p:nvSpPr>
        <p:spPr/>
        <p:txBody>
          <a:bodyPr/>
          <a:lstStyle/>
          <a:p>
            <a:fld id="{54B90F27-8043-4492-B616-E22ECB34DBCC}" type="datetimeFigureOut">
              <a:rPr lang="pl-PL" smtClean="0"/>
              <a:pPr/>
              <a:t>2020-11-09</a:t>
            </a:fld>
            <a:endParaRPr lang="pl-PL" dirty="0"/>
          </a:p>
        </p:txBody>
      </p:sp>
      <p:sp>
        <p:nvSpPr>
          <p:cNvPr id="16" name="Symbol zastępczy numeru slajdu 15"/>
          <p:cNvSpPr>
            <a:spLocks noGrp="1"/>
          </p:cNvSpPr>
          <p:nvPr>
            <p:ph type="sldNum" sz="quarter" idx="11"/>
          </p:nvPr>
        </p:nvSpPr>
        <p:spPr/>
        <p:txBody>
          <a:bodyPr/>
          <a:lstStyle/>
          <a:p>
            <a:fld id="{FE81C4AD-0AF3-4B16-B715-B17E069D6875}" type="slidenum">
              <a:rPr lang="pl-PL" smtClean="0"/>
              <a:pPr/>
              <a:t>‹#›</a:t>
            </a:fld>
            <a:endParaRPr lang="pl-PL" dirty="0"/>
          </a:p>
        </p:txBody>
      </p:sp>
      <p:sp>
        <p:nvSpPr>
          <p:cNvPr id="17" name="Symbol zastępczy stopki 16"/>
          <p:cNvSpPr>
            <a:spLocks noGrp="1"/>
          </p:cNvSpPr>
          <p:nvPr>
            <p:ph type="ftr" sz="quarter" idx="12"/>
          </p:nvPr>
        </p:nvSpPr>
        <p:spPr/>
        <p:txBody>
          <a:bodyPr/>
          <a:lstStyle/>
          <a:p>
            <a:endParaRPr lang="pl-PL" dirty="0"/>
          </a:p>
        </p:txBody>
      </p:sp>
    </p:spTree>
  </p:cSld>
  <p:clrMapOvr>
    <a:masterClrMapping/>
  </p:clrMapOvr>
  <p:transition spd="med">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4B90F27-8043-4492-B616-E22ECB34DBCC}" type="datetimeFigureOut">
              <a:rPr lang="pl-PL" smtClean="0"/>
              <a:pPr/>
              <a:t>2020-11-09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FE81C4AD-0AF3-4B16-B715-B17E069D6875}" type="slidenum">
              <a:rPr lang="pl-PL" smtClean="0"/>
              <a:pPr/>
              <a:t>‹#›</a:t>
            </a:fld>
            <a:endParaRPr lang="pl-PL" dirty="0"/>
          </a:p>
        </p:txBody>
      </p:sp>
    </p:spTree>
  </p:cSld>
  <p:clrMapOvr>
    <a:masterClrMapping/>
  </p:clrMapOvr>
  <p:transition spd="med">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4B90F27-8043-4492-B616-E22ECB34DBCC}" type="datetimeFigureOut">
              <a:rPr lang="pl-PL" smtClean="0"/>
              <a:pPr/>
              <a:t>2020-11-09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FE81C4AD-0AF3-4B16-B715-B17E069D6875}" type="slidenum">
              <a:rPr lang="pl-PL" smtClean="0"/>
              <a:pPr/>
              <a:t>‹#›</a:t>
            </a:fld>
            <a:endParaRPr lang="pl-PL" dirty="0"/>
          </a:p>
        </p:txBody>
      </p:sp>
    </p:spTree>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54B90F27-8043-4492-B616-E22ECB34DBCC}" type="datetimeFigureOut">
              <a:rPr lang="pl-PL" smtClean="0"/>
              <a:pPr/>
              <a:t>2020-11-09</a:t>
            </a:fld>
            <a:endParaRPr lang="pl-PL" dirty="0"/>
          </a:p>
        </p:txBody>
      </p:sp>
      <p:sp>
        <p:nvSpPr>
          <p:cNvPr id="15" name="Symbol zastępczy numeru slajdu 14"/>
          <p:cNvSpPr>
            <a:spLocks noGrp="1"/>
          </p:cNvSpPr>
          <p:nvPr>
            <p:ph type="sldNum" sz="quarter" idx="15"/>
          </p:nvPr>
        </p:nvSpPr>
        <p:spPr/>
        <p:txBody>
          <a:bodyPr/>
          <a:lstStyle>
            <a:lvl1pPr algn="ctr">
              <a:defRPr/>
            </a:lvl1pPr>
          </a:lstStyle>
          <a:p>
            <a:fld id="{FE81C4AD-0AF3-4B16-B715-B17E069D6875}" type="slidenum">
              <a:rPr lang="pl-PL" smtClean="0"/>
              <a:pPr/>
              <a:t>‹#›</a:t>
            </a:fld>
            <a:endParaRPr lang="pl-PL" dirty="0"/>
          </a:p>
        </p:txBody>
      </p:sp>
      <p:sp>
        <p:nvSpPr>
          <p:cNvPr id="16" name="Symbol zastępczy stopki 15"/>
          <p:cNvSpPr>
            <a:spLocks noGrp="1"/>
          </p:cNvSpPr>
          <p:nvPr>
            <p:ph type="ftr" sz="quarter" idx="16"/>
          </p:nvPr>
        </p:nvSpPr>
        <p:spPr/>
        <p:txBody>
          <a:bodyPr/>
          <a:lstStyle/>
          <a:p>
            <a:endParaRPr lang="pl-PL" dirty="0"/>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54B90F27-8043-4492-B616-E22ECB34DBCC}" type="datetimeFigureOut">
              <a:rPr lang="pl-PL" smtClean="0"/>
              <a:pPr/>
              <a:t>2020-11-09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FE81C4AD-0AF3-4B16-B715-B17E069D6875}" type="slidenum">
              <a:rPr lang="pl-PL" smtClean="0"/>
              <a:pPr/>
              <a:t>‹#›</a:t>
            </a:fld>
            <a:endParaRPr lang="pl-PL" dirty="0"/>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54B90F27-8043-4492-B616-E22ECB34DBCC}" type="datetimeFigureOut">
              <a:rPr lang="pl-PL" smtClean="0"/>
              <a:pPr/>
              <a:t>2020-11-09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FE81C4AD-0AF3-4B16-B715-B17E069D6875}" type="slidenum">
              <a:rPr lang="pl-PL" smtClean="0"/>
              <a:pPr/>
              <a:t>‹#›</a:t>
            </a:fld>
            <a:endParaRPr lang="pl-PL" dirty="0"/>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FE81C4AD-0AF3-4B16-B715-B17E069D6875}" type="slidenum">
              <a:rPr lang="pl-PL" smtClean="0"/>
              <a:pPr/>
              <a:t>‹#›</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7" name="Symbol zastępczy daty 6"/>
          <p:cNvSpPr>
            <a:spLocks noGrp="1"/>
          </p:cNvSpPr>
          <p:nvPr>
            <p:ph type="dt" sz="half" idx="10"/>
          </p:nvPr>
        </p:nvSpPr>
        <p:spPr/>
        <p:txBody>
          <a:bodyPr/>
          <a:lstStyle/>
          <a:p>
            <a:fld id="{54B90F27-8043-4492-B616-E22ECB34DBCC}" type="datetimeFigureOut">
              <a:rPr lang="pl-PL" smtClean="0"/>
              <a:pPr/>
              <a:t>2020-11-09</a:t>
            </a:fld>
            <a:endParaRPr lang="pl-PL" dirty="0"/>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54B90F27-8043-4492-B616-E22ECB34DBCC}" type="datetimeFigureOut">
              <a:rPr lang="pl-PL" smtClean="0"/>
              <a:pPr/>
              <a:t>2020-11-09</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FE81C4AD-0AF3-4B16-B715-B17E069D6875}" type="slidenum">
              <a:rPr lang="pl-PL" smtClean="0"/>
              <a:pPr/>
              <a:t>‹#›</a:t>
            </a:fld>
            <a:endParaRPr lang="pl-PL" dirty="0"/>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4B90F27-8043-4492-B616-E22ECB34DBCC}" type="datetimeFigureOut">
              <a:rPr lang="pl-PL" smtClean="0"/>
              <a:pPr/>
              <a:t>2020-11-09</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FE81C4AD-0AF3-4B16-B715-B17E069D6875}" type="slidenum">
              <a:rPr lang="pl-PL" smtClean="0"/>
              <a:pPr/>
              <a:t>‹#›</a:t>
            </a:fld>
            <a:endParaRPr lang="pl-PL" dirty="0"/>
          </a:p>
        </p:txBody>
      </p:sp>
    </p:spTree>
  </p:cSld>
  <p:clrMapOvr>
    <a:masterClrMapping/>
  </p:clrMapOvr>
  <p:transition spd="med">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54B90F27-8043-4492-B616-E22ECB34DBCC}" type="datetimeFigureOut">
              <a:rPr lang="pl-PL" smtClean="0"/>
              <a:pPr/>
              <a:t>2020-11-09</a:t>
            </a:fld>
            <a:endParaRPr lang="pl-PL" dirty="0"/>
          </a:p>
        </p:txBody>
      </p:sp>
      <p:sp>
        <p:nvSpPr>
          <p:cNvPr id="9" name="Symbol zastępczy numeru slajdu 8"/>
          <p:cNvSpPr>
            <a:spLocks noGrp="1"/>
          </p:cNvSpPr>
          <p:nvPr>
            <p:ph type="sldNum" sz="quarter" idx="15"/>
          </p:nvPr>
        </p:nvSpPr>
        <p:spPr/>
        <p:txBody>
          <a:bodyPr/>
          <a:lstStyle/>
          <a:p>
            <a:fld id="{FE81C4AD-0AF3-4B16-B715-B17E069D6875}" type="slidenum">
              <a:rPr lang="pl-PL" smtClean="0"/>
              <a:pPr/>
              <a:t>‹#›</a:t>
            </a:fld>
            <a:endParaRPr lang="pl-PL" dirty="0"/>
          </a:p>
        </p:txBody>
      </p:sp>
      <p:sp>
        <p:nvSpPr>
          <p:cNvPr id="10" name="Symbol zastępczy stopki 9"/>
          <p:cNvSpPr>
            <a:spLocks noGrp="1"/>
          </p:cNvSpPr>
          <p:nvPr>
            <p:ph type="ftr" sz="quarter" idx="16"/>
          </p:nvPr>
        </p:nvSpPr>
        <p:spPr/>
        <p:txBody>
          <a:bodyPr/>
          <a:lstStyle/>
          <a:p>
            <a:endParaRPr lang="pl-PL" dirty="0"/>
          </a:p>
        </p:txBody>
      </p:sp>
    </p:spTree>
  </p:cSld>
  <p:clrMapOvr>
    <a:masterClrMapping/>
  </p:clrMapOvr>
  <p:transition spd="med">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dirty="0" smtClean="0"/>
              <a:t>Kliknij ikonę, aby dodać obraz</a:t>
            </a:r>
            <a:endParaRPr kumimoji="0" lang="en-US" dirty="0"/>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54B90F27-8043-4492-B616-E22ECB34DBCC}" type="datetimeFigureOut">
              <a:rPr lang="pl-PL" smtClean="0"/>
              <a:pPr/>
              <a:t>2020-11-09</a:t>
            </a:fld>
            <a:endParaRPr lang="pl-PL" dirty="0"/>
          </a:p>
        </p:txBody>
      </p:sp>
      <p:sp>
        <p:nvSpPr>
          <p:cNvPr id="9" name="Symbol zastępczy numeru slajdu 8"/>
          <p:cNvSpPr>
            <a:spLocks noGrp="1"/>
          </p:cNvSpPr>
          <p:nvPr>
            <p:ph type="sldNum" sz="quarter" idx="11"/>
          </p:nvPr>
        </p:nvSpPr>
        <p:spPr/>
        <p:txBody>
          <a:bodyPr/>
          <a:lstStyle/>
          <a:p>
            <a:fld id="{FE81C4AD-0AF3-4B16-B715-B17E069D6875}" type="slidenum">
              <a:rPr lang="pl-PL" smtClean="0"/>
              <a:pPr/>
              <a:t>‹#›</a:t>
            </a:fld>
            <a:endParaRPr lang="pl-PL" dirty="0"/>
          </a:p>
        </p:txBody>
      </p:sp>
      <p:sp>
        <p:nvSpPr>
          <p:cNvPr id="10" name="Symbol zastępczy stopki 9"/>
          <p:cNvSpPr>
            <a:spLocks noGrp="1"/>
          </p:cNvSpPr>
          <p:nvPr>
            <p:ph type="ftr" sz="quarter" idx="12"/>
          </p:nvPr>
        </p:nvSpPr>
        <p:spPr/>
        <p:txBody>
          <a:bodyPr/>
          <a:lstStyle/>
          <a:p>
            <a:endParaRPr lang="pl-PL" dirty="0"/>
          </a:p>
        </p:txBody>
      </p:sp>
    </p:spTree>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4B90F27-8043-4492-B616-E22ECB34DBCC}" type="datetimeFigureOut">
              <a:rPr lang="pl-PL" smtClean="0"/>
              <a:pPr/>
              <a:t>2020-11-09</a:t>
            </a:fld>
            <a:endParaRPr lang="pl-PL" dirty="0"/>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dirty="0"/>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E81C4AD-0AF3-4B16-B715-B17E069D6875}" type="slidenum">
              <a:rPr lang="pl-PL" smtClean="0"/>
              <a:pPr/>
              <a:t>‹#›</a:t>
            </a:fld>
            <a:endParaRPr lang="pl-PL" dirty="0"/>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cover dir="r"/>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88641"/>
            <a:ext cx="7772400" cy="2376264"/>
          </a:xfrm>
        </p:spPr>
        <p:txBody>
          <a:bodyPr/>
          <a:lstStyle/>
          <a:p>
            <a:r>
              <a:rPr lang="pl-PL" dirty="0" smtClean="0"/>
              <a:t>ODZYSKANIE NIEPODLEGŁOŚCI PREZ POLSKĘ </a:t>
            </a:r>
            <a:endParaRPr lang="pl-PL" dirty="0"/>
          </a:p>
        </p:txBody>
      </p:sp>
      <p:pic>
        <p:nvPicPr>
          <p:cNvPr id="14338" name="Picture 2" descr="Herb Szlachecki, Godło Państwowe, Polska, Czerwony"/>
          <p:cNvPicPr>
            <a:picLocks noChangeAspect="1" noChangeArrowheads="1"/>
          </p:cNvPicPr>
          <p:nvPr/>
        </p:nvPicPr>
        <p:blipFill>
          <a:blip r:embed="rId2" cstate="print"/>
          <a:srcRect/>
          <a:stretch>
            <a:fillRect/>
          </a:stretch>
        </p:blipFill>
        <p:spPr bwMode="auto">
          <a:xfrm>
            <a:off x="3491880" y="3789040"/>
            <a:ext cx="2118962" cy="2492896"/>
          </a:xfrm>
          <a:prstGeom prst="rect">
            <a:avLst/>
          </a:prstGeom>
          <a:noFill/>
        </p:spPr>
      </p:pic>
      <p:grpSp>
        <p:nvGrpSpPr>
          <p:cNvPr id="8" name="Grupa 7"/>
          <p:cNvGrpSpPr/>
          <p:nvPr/>
        </p:nvGrpSpPr>
        <p:grpSpPr>
          <a:xfrm>
            <a:off x="8028384" y="188640"/>
            <a:ext cx="936104" cy="432048"/>
            <a:chOff x="7812360" y="404664"/>
            <a:chExt cx="936104" cy="432048"/>
          </a:xfrm>
        </p:grpSpPr>
        <p:sp>
          <p:nvSpPr>
            <p:cNvPr id="6" name="Przycisk akcji: Do przodu lub Następny 5">
              <a:hlinkClick r:id="" action="ppaction://hlinkshowjump?jump=nextslide" highlightClick="1"/>
            </p:cNvPr>
            <p:cNvSpPr/>
            <p:nvPr/>
          </p:nvSpPr>
          <p:spPr>
            <a:xfrm>
              <a:off x="8316416"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Do przodu lub Następny 6">
              <a:hlinkClick r:id="" action="ppaction://hlinkshowjump?jump=previousslide" highlightClick="1"/>
            </p:cNvPr>
            <p:cNvSpPr/>
            <p:nvPr/>
          </p:nvSpPr>
          <p:spPr>
            <a:xfrm rot="10800000">
              <a:off x="7812360"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91264" cy="1219200"/>
          </a:xfrm>
        </p:spPr>
        <p:txBody>
          <a:bodyPr>
            <a:normAutofit fontScale="90000"/>
          </a:bodyPr>
          <a:lstStyle/>
          <a:p>
            <a:r>
              <a:rPr lang="pl-PL" dirty="0" smtClean="0"/>
              <a:t>DLACZEGO AKURAT </a:t>
            </a:r>
            <a:r>
              <a:rPr lang="pl-PL" sz="8000" b="1" dirty="0" smtClean="0"/>
              <a:t>11</a:t>
            </a:r>
            <a:r>
              <a:rPr lang="pl-PL" dirty="0" smtClean="0"/>
              <a:t> LISTOPADA?</a:t>
            </a:r>
            <a:endParaRPr lang="pl-PL" dirty="0"/>
          </a:p>
        </p:txBody>
      </p:sp>
      <p:sp>
        <p:nvSpPr>
          <p:cNvPr id="3" name="pole tekstowe 2"/>
          <p:cNvSpPr txBox="1"/>
          <p:nvPr/>
        </p:nvSpPr>
        <p:spPr>
          <a:xfrm>
            <a:off x="683568" y="1484784"/>
            <a:ext cx="7632848" cy="923330"/>
          </a:xfrm>
          <a:prstGeom prst="rect">
            <a:avLst/>
          </a:prstGeom>
          <a:noFill/>
        </p:spPr>
        <p:txBody>
          <a:bodyPr wrap="square" rtlCol="0">
            <a:spAutoFit/>
          </a:bodyPr>
          <a:lstStyle/>
          <a:p>
            <a:r>
              <a:rPr lang="pl-PL" dirty="0" smtClean="0"/>
              <a:t>Datę 11 listopada ustalono jako datę odzyskania niepodległości dopiero w 1937 roku. Przed tym święto niepodległości obchodzono w pierwszą niedzielę po 11 listopada.</a:t>
            </a:r>
            <a:endParaRPr lang="pl-PL" dirty="0"/>
          </a:p>
        </p:txBody>
      </p:sp>
      <p:sp>
        <p:nvSpPr>
          <p:cNvPr id="5" name="pole tekstowe 4"/>
          <p:cNvSpPr txBox="1"/>
          <p:nvPr/>
        </p:nvSpPr>
        <p:spPr>
          <a:xfrm>
            <a:off x="683568" y="2636912"/>
            <a:ext cx="7848872" cy="1200329"/>
          </a:xfrm>
          <a:prstGeom prst="rect">
            <a:avLst/>
          </a:prstGeom>
          <a:noFill/>
        </p:spPr>
        <p:txBody>
          <a:bodyPr wrap="square" rtlCol="0">
            <a:spAutoFit/>
          </a:bodyPr>
          <a:lstStyle/>
          <a:p>
            <a:r>
              <a:rPr lang="pl-PL" dirty="0" smtClean="0"/>
              <a:t>Dlaczego akurat ta data? W 1917 roku aby Polacy dalej byli wierni Niemcom utworzono radę regencyjną. Właśnie ta rada regencyjna 11 listopada 1918 roku przekazała władzę nad wojskiem Józefowi Piłsudskiemu oraz właśnie tego dnia podpisano dokument kończący Wielką Wojnę.</a:t>
            </a:r>
            <a:endParaRPr lang="pl-PL" dirty="0"/>
          </a:p>
        </p:txBody>
      </p:sp>
      <p:grpSp>
        <p:nvGrpSpPr>
          <p:cNvPr id="6" name="Grupa 5"/>
          <p:cNvGrpSpPr/>
          <p:nvPr/>
        </p:nvGrpSpPr>
        <p:grpSpPr>
          <a:xfrm>
            <a:off x="8028384" y="188640"/>
            <a:ext cx="936104" cy="432048"/>
            <a:chOff x="7812360" y="404664"/>
            <a:chExt cx="936104" cy="432048"/>
          </a:xfrm>
        </p:grpSpPr>
        <p:sp>
          <p:nvSpPr>
            <p:cNvPr id="7" name="Przycisk akcji: Do przodu lub Następny 6">
              <a:hlinkClick r:id="" action="ppaction://hlinkshowjump?jump=nextslide" highlightClick="1"/>
            </p:cNvPr>
            <p:cNvSpPr/>
            <p:nvPr/>
          </p:nvSpPr>
          <p:spPr>
            <a:xfrm>
              <a:off x="8316416"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Do przodu lub Następny 7">
              <a:hlinkClick r:id="" action="ppaction://hlinkshowjump?jump=previousslide" highlightClick="1"/>
            </p:cNvPr>
            <p:cNvSpPr/>
            <p:nvPr/>
          </p:nvSpPr>
          <p:spPr>
            <a:xfrm rot="10800000">
              <a:off x="7812360"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525411" y="1484784"/>
            <a:ext cx="8036431" cy="923330"/>
          </a:xfrm>
          <a:prstGeom prst="rect">
            <a:avLst/>
          </a:prstGeom>
          <a:noFill/>
        </p:spPr>
        <p:txBody>
          <a:bodyPr wrap="none" lIns="91440" tIns="45720" rIns="91440" bIns="45720">
            <a:spAutoFit/>
          </a:bodyPr>
          <a:lstStyle/>
          <a:p>
            <a:pPr algn="ctr"/>
            <a:r>
              <a:rPr lang="pl-PL"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DZIĘKUJEMY ZA UWAGĘ</a:t>
            </a:r>
            <a:endParaRPr lang="pl-PL"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pole tekstowe 4"/>
          <p:cNvSpPr txBox="1"/>
          <p:nvPr/>
        </p:nvSpPr>
        <p:spPr>
          <a:xfrm>
            <a:off x="5076056" y="5445224"/>
            <a:ext cx="3096344" cy="646331"/>
          </a:xfrm>
          <a:prstGeom prst="rect">
            <a:avLst/>
          </a:prstGeom>
          <a:noFill/>
        </p:spPr>
        <p:txBody>
          <a:bodyPr wrap="square" rtlCol="0">
            <a:spAutoFit/>
          </a:bodyPr>
          <a:lstStyle/>
          <a:p>
            <a:r>
              <a:rPr lang="pl-PL" dirty="0" smtClean="0"/>
              <a:t>Damian Pietruszewski</a:t>
            </a:r>
          </a:p>
          <a:p>
            <a:r>
              <a:rPr lang="pl-PL" dirty="0" smtClean="0"/>
              <a:t>Patryk Filipkowski </a:t>
            </a:r>
            <a:endParaRPr lang="pl-PL" dirty="0"/>
          </a:p>
        </p:txBody>
      </p:sp>
      <p:sp>
        <p:nvSpPr>
          <p:cNvPr id="6" name="pole tekstowe 5"/>
          <p:cNvSpPr txBox="1"/>
          <p:nvPr/>
        </p:nvSpPr>
        <p:spPr>
          <a:xfrm>
            <a:off x="7452320" y="5517232"/>
            <a:ext cx="576064" cy="461665"/>
          </a:xfrm>
          <a:prstGeom prst="rect">
            <a:avLst/>
          </a:prstGeom>
          <a:noFill/>
        </p:spPr>
        <p:txBody>
          <a:bodyPr wrap="square" rtlCol="0">
            <a:spAutoFit/>
          </a:bodyPr>
          <a:lstStyle/>
          <a:p>
            <a:r>
              <a:rPr lang="pl-PL" sz="2400" dirty="0" smtClean="0"/>
              <a:t>2</a:t>
            </a:r>
            <a:r>
              <a:rPr lang="pl-PL" dirty="0" smtClean="0"/>
              <a:t>M</a:t>
            </a:r>
            <a:endParaRPr lang="pl-PL" dirty="0"/>
          </a:p>
        </p:txBody>
      </p:sp>
      <p:grpSp>
        <p:nvGrpSpPr>
          <p:cNvPr id="7" name="Grupa 6"/>
          <p:cNvGrpSpPr/>
          <p:nvPr/>
        </p:nvGrpSpPr>
        <p:grpSpPr>
          <a:xfrm>
            <a:off x="8028384" y="188640"/>
            <a:ext cx="936104" cy="432048"/>
            <a:chOff x="7812360" y="404664"/>
            <a:chExt cx="936104" cy="432048"/>
          </a:xfrm>
        </p:grpSpPr>
        <p:sp>
          <p:nvSpPr>
            <p:cNvPr id="8" name="Przycisk akcji: Do przodu lub Następny 7">
              <a:hlinkClick r:id="" action="ppaction://hlinkshowjump?jump=nextslide" highlightClick="1"/>
            </p:cNvPr>
            <p:cNvSpPr/>
            <p:nvPr/>
          </p:nvSpPr>
          <p:spPr>
            <a:xfrm>
              <a:off x="8316416"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Do przodu lub Następny 8">
              <a:hlinkClick r:id="" action="ppaction://hlinkshowjump?jump=previousslide" highlightClick="1"/>
            </p:cNvPr>
            <p:cNvSpPr/>
            <p:nvPr/>
          </p:nvSpPr>
          <p:spPr>
            <a:xfrm rot="10800000">
              <a:off x="7812360"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67544" y="260648"/>
            <a:ext cx="8229600" cy="1219200"/>
          </a:xfrm>
        </p:spPr>
        <p:txBody>
          <a:bodyPr>
            <a:normAutofit fontScale="90000"/>
          </a:bodyPr>
          <a:lstStyle/>
          <a:p>
            <a:pPr algn="ctr"/>
            <a:r>
              <a:rPr lang="pl-PL" dirty="0" smtClean="0"/>
              <a:t>SYTUACJA POLAKÓW PRZED </a:t>
            </a:r>
            <a:br>
              <a:rPr lang="pl-PL" dirty="0" smtClean="0"/>
            </a:br>
            <a:r>
              <a:rPr lang="pl-PL" dirty="0" smtClean="0"/>
              <a:t>I WOJNĄ ŚWIATOWĄ</a:t>
            </a:r>
            <a:endParaRPr lang="pl-PL" dirty="0"/>
          </a:p>
        </p:txBody>
      </p:sp>
      <p:sp>
        <p:nvSpPr>
          <p:cNvPr id="4" name="pole tekstowe 3"/>
          <p:cNvSpPr txBox="1"/>
          <p:nvPr/>
        </p:nvSpPr>
        <p:spPr>
          <a:xfrm rot="21425490">
            <a:off x="608044" y="1845806"/>
            <a:ext cx="7416824" cy="2031325"/>
          </a:xfrm>
          <a:prstGeom prst="rect">
            <a:avLst/>
          </a:prstGeom>
          <a:noFill/>
        </p:spPr>
        <p:txBody>
          <a:bodyPr wrap="square" rtlCol="0">
            <a:spAutoFit/>
          </a:bodyPr>
          <a:lstStyle/>
          <a:p>
            <a:r>
              <a:rPr lang="pl-PL" dirty="0" smtClean="0"/>
              <a:t>Państwo polskie w praktyce nie istniało(od 1795). Polacy byli poddanymi trzech zaborców – Cesarstwa Niemieckiego, Cesarstwa Austriackiego, Cesarstwa Rosyjskiego. Świat był jedną wielką beczką prochu. Zbliżał się konflikt na niesłychaną skalę. Pojawiały się liczne spory na arenie międzynarodowej. Na przykład: Wojna japońsko-rosyjska(1904-1905), wojny na Bałkanach(1912 i 1913), spory między Francją, Wielką Brytanią, a Niemcami i ich sojusznikami.</a:t>
            </a:r>
            <a:endParaRPr lang="pl-PL" dirty="0"/>
          </a:p>
        </p:txBody>
      </p:sp>
      <p:sp>
        <p:nvSpPr>
          <p:cNvPr id="5" name="pole tekstowe 4"/>
          <p:cNvSpPr txBox="1"/>
          <p:nvPr/>
        </p:nvSpPr>
        <p:spPr>
          <a:xfrm rot="21432238">
            <a:off x="3020900" y="4407883"/>
            <a:ext cx="4968552" cy="1200329"/>
          </a:xfrm>
          <a:prstGeom prst="rect">
            <a:avLst/>
          </a:prstGeom>
          <a:noFill/>
        </p:spPr>
        <p:txBody>
          <a:bodyPr wrap="square" rtlCol="0">
            <a:spAutoFit/>
          </a:bodyPr>
          <a:lstStyle/>
          <a:p>
            <a:r>
              <a:rPr lang="pl-PL" dirty="0" smtClean="0"/>
              <a:t>Polacy widzieli okazję w zbliżającym się konflikcie na odzyskanie niepodległości po 123 latach niewoli. Czekali na moment, kiedy zaborcy znajdą się po dwóch stronach barykady.</a:t>
            </a:r>
            <a:endParaRPr lang="pl-PL" dirty="0"/>
          </a:p>
        </p:txBody>
      </p:sp>
      <p:grpSp>
        <p:nvGrpSpPr>
          <p:cNvPr id="6" name="Grupa 5"/>
          <p:cNvGrpSpPr/>
          <p:nvPr/>
        </p:nvGrpSpPr>
        <p:grpSpPr>
          <a:xfrm>
            <a:off x="8028384" y="188640"/>
            <a:ext cx="936104" cy="432048"/>
            <a:chOff x="7812360" y="404664"/>
            <a:chExt cx="936104" cy="432048"/>
          </a:xfrm>
        </p:grpSpPr>
        <p:sp>
          <p:nvSpPr>
            <p:cNvPr id="7" name="Przycisk akcji: Do przodu lub Następny 6">
              <a:hlinkClick r:id="" action="ppaction://hlinkshowjump?jump=nextslide" highlightClick="1"/>
            </p:cNvPr>
            <p:cNvSpPr/>
            <p:nvPr/>
          </p:nvSpPr>
          <p:spPr>
            <a:xfrm>
              <a:off x="8316416"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Do przodu lub Następny 7">
              <a:hlinkClick r:id="" action="ppaction://hlinkshowjump?jump=previousslide" highlightClick="1"/>
            </p:cNvPr>
            <p:cNvSpPr/>
            <p:nvPr/>
          </p:nvSpPr>
          <p:spPr>
            <a:xfrm rot="10800000">
              <a:off x="7812360"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260648"/>
            <a:ext cx="8229600" cy="1219200"/>
          </a:xfrm>
        </p:spPr>
        <p:txBody>
          <a:bodyPr>
            <a:normAutofit fontScale="90000"/>
          </a:bodyPr>
          <a:lstStyle/>
          <a:p>
            <a:pPr algn="ctr"/>
            <a:r>
              <a:rPr lang="pl-PL" dirty="0" smtClean="0"/>
              <a:t>WYBUCH I WOJNY ŚWIATOWEJ </a:t>
            </a:r>
            <a:br>
              <a:rPr lang="pl-PL" dirty="0" smtClean="0"/>
            </a:br>
            <a:r>
              <a:rPr lang="pl-PL" dirty="0" smtClean="0"/>
              <a:t>I SZANSA DLA POLAKÓW</a:t>
            </a:r>
            <a:endParaRPr lang="pl-PL" dirty="0"/>
          </a:p>
        </p:txBody>
      </p:sp>
      <p:sp>
        <p:nvSpPr>
          <p:cNvPr id="4" name="pole tekstowe 3"/>
          <p:cNvSpPr txBox="1"/>
          <p:nvPr/>
        </p:nvSpPr>
        <p:spPr>
          <a:xfrm>
            <a:off x="467544" y="1484784"/>
            <a:ext cx="8208912" cy="1200329"/>
          </a:xfrm>
          <a:prstGeom prst="rect">
            <a:avLst/>
          </a:prstGeom>
          <a:noFill/>
        </p:spPr>
        <p:txBody>
          <a:bodyPr wrap="square" rtlCol="0">
            <a:spAutoFit/>
          </a:bodyPr>
          <a:lstStyle/>
          <a:p>
            <a:r>
              <a:rPr lang="pl-PL" dirty="0" smtClean="0"/>
              <a:t>Gdy wybuchła I wojna światowa Polacy byli wcielani do armii zaborców. Zaborcy w celu utrzymania polskich żołnierzy  w armii zaczęli obiecywać rodakom własne państwo, nie niepodległe, ale lepsze to niż brak państwa, prawda? Niestety były to obietnice bez pokrycia tylko w celu zyskania zaufania Polaków.</a:t>
            </a:r>
            <a:endParaRPr lang="pl-PL" dirty="0"/>
          </a:p>
        </p:txBody>
      </p:sp>
      <p:pic>
        <p:nvPicPr>
          <p:cNvPr id="1028" name="Picture 4" descr="File:Akt 5 listopada - I Brygada LP.jpg - Wikimedia Commons"/>
          <p:cNvPicPr>
            <a:picLocks noChangeAspect="1" noChangeArrowheads="1"/>
          </p:cNvPicPr>
          <p:nvPr/>
        </p:nvPicPr>
        <p:blipFill>
          <a:blip r:embed="rId2" cstate="print"/>
          <a:srcRect/>
          <a:stretch>
            <a:fillRect/>
          </a:stretch>
        </p:blipFill>
        <p:spPr bwMode="auto">
          <a:xfrm>
            <a:off x="4427984" y="3284984"/>
            <a:ext cx="4165137" cy="2930413"/>
          </a:xfrm>
          <a:prstGeom prst="rect">
            <a:avLst/>
          </a:prstGeom>
          <a:noFill/>
        </p:spPr>
      </p:pic>
      <p:sp>
        <p:nvSpPr>
          <p:cNvPr id="6" name="pole tekstowe 5"/>
          <p:cNvSpPr txBox="1"/>
          <p:nvPr/>
        </p:nvSpPr>
        <p:spPr>
          <a:xfrm>
            <a:off x="755576" y="2924944"/>
            <a:ext cx="3240360" cy="1754326"/>
          </a:xfrm>
          <a:prstGeom prst="rect">
            <a:avLst/>
          </a:prstGeom>
          <a:noFill/>
        </p:spPr>
        <p:txBody>
          <a:bodyPr wrap="square" rtlCol="0">
            <a:spAutoFit/>
          </a:bodyPr>
          <a:lstStyle/>
          <a:p>
            <a:r>
              <a:rPr lang="pl-PL" dirty="0" smtClean="0"/>
              <a:t>Pierwsi z tą inicjatywą wyszli Austriacy i Niemcy z Aktem 5 listopada. Obiecali tam, że w wypadku wygranej wojny przywrócą Królestwo Polskie, jednak nie określili granic.</a:t>
            </a:r>
            <a:endParaRPr lang="pl-PL" dirty="0"/>
          </a:p>
        </p:txBody>
      </p:sp>
      <p:sp>
        <p:nvSpPr>
          <p:cNvPr id="7" name="pole tekstowe 6"/>
          <p:cNvSpPr txBox="1"/>
          <p:nvPr/>
        </p:nvSpPr>
        <p:spPr>
          <a:xfrm>
            <a:off x="755576" y="4869160"/>
            <a:ext cx="2736304" cy="1477328"/>
          </a:xfrm>
          <a:prstGeom prst="rect">
            <a:avLst/>
          </a:prstGeom>
          <a:noFill/>
        </p:spPr>
        <p:txBody>
          <a:bodyPr wrap="square" rtlCol="0">
            <a:spAutoFit/>
          </a:bodyPr>
          <a:lstStyle/>
          <a:p>
            <a:r>
              <a:rPr lang="pl-PL" dirty="0" smtClean="0"/>
              <a:t>Natomiast car Rosji obiecał państwo złożone z wszystkich terenów Polski, niezależne politycznie i gospodarczo</a:t>
            </a:r>
            <a:endParaRPr lang="pl-PL" dirty="0"/>
          </a:p>
        </p:txBody>
      </p:sp>
      <p:grpSp>
        <p:nvGrpSpPr>
          <p:cNvPr id="8" name="Grupa 7"/>
          <p:cNvGrpSpPr/>
          <p:nvPr/>
        </p:nvGrpSpPr>
        <p:grpSpPr>
          <a:xfrm>
            <a:off x="8028384" y="188640"/>
            <a:ext cx="936104" cy="432048"/>
            <a:chOff x="7812360" y="404664"/>
            <a:chExt cx="936104" cy="432048"/>
          </a:xfrm>
        </p:grpSpPr>
        <p:sp>
          <p:nvSpPr>
            <p:cNvPr id="9" name="Przycisk akcji: Do przodu lub Następny 8">
              <a:hlinkClick r:id="" action="ppaction://hlinkshowjump?jump=nextslide" highlightClick="1"/>
            </p:cNvPr>
            <p:cNvSpPr/>
            <p:nvPr/>
          </p:nvSpPr>
          <p:spPr>
            <a:xfrm>
              <a:off x="8316416"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Do przodu lub Następny 9">
              <a:hlinkClick r:id="" action="ppaction://hlinkshowjump?jump=previousslide" highlightClick="1"/>
            </p:cNvPr>
            <p:cNvSpPr/>
            <p:nvPr/>
          </p:nvSpPr>
          <p:spPr>
            <a:xfrm rot="10800000">
              <a:off x="7812360"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pPr algn="ctr"/>
            <a:r>
              <a:rPr lang="pl-PL" dirty="0" smtClean="0"/>
              <a:t>LEGIONY POLSKIE I JÓZEF PIŁSUDSKI </a:t>
            </a:r>
            <a:endParaRPr lang="pl-PL" dirty="0"/>
          </a:p>
        </p:txBody>
      </p:sp>
      <p:sp>
        <p:nvSpPr>
          <p:cNvPr id="4" name="pole tekstowe 3"/>
          <p:cNvSpPr txBox="1"/>
          <p:nvPr/>
        </p:nvSpPr>
        <p:spPr>
          <a:xfrm>
            <a:off x="467544" y="1340768"/>
            <a:ext cx="8352928" cy="1477328"/>
          </a:xfrm>
          <a:prstGeom prst="rect">
            <a:avLst/>
          </a:prstGeom>
          <a:noFill/>
        </p:spPr>
        <p:txBody>
          <a:bodyPr wrap="square" rtlCol="0">
            <a:spAutoFit/>
          </a:bodyPr>
          <a:lstStyle/>
          <a:p>
            <a:r>
              <a:rPr lang="pl-PL" dirty="0" smtClean="0"/>
              <a:t>Przed wojną na naszych terenach powstawały organizacje paramilitarne. Najwięcej powstało ich na terenach </a:t>
            </a:r>
            <a:r>
              <a:rPr lang="pl-PL" dirty="0" err="1" smtClean="0"/>
              <a:t>Austro-Węgier</a:t>
            </a:r>
            <a:r>
              <a:rPr lang="pl-PL" dirty="0" smtClean="0"/>
              <a:t> . Na ich czele stał </a:t>
            </a:r>
            <a:r>
              <a:rPr lang="pl-PL" b="1" dirty="0" smtClean="0">
                <a:solidFill>
                  <a:schemeClr val="bg1"/>
                </a:solidFill>
              </a:rPr>
              <a:t>Józef Piłsudski. </a:t>
            </a:r>
            <a:r>
              <a:rPr lang="pl-PL" dirty="0" smtClean="0"/>
              <a:t>Chciał on odrodzić Wojsko Polskie przy armii austrowęgierskiej . Nie dlatego, że popierał Niemcy, ale jedyną opcje na odzyskanie niepodległości widział w walce po stronie </a:t>
            </a:r>
            <a:r>
              <a:rPr lang="pl-PL" dirty="0" err="1" smtClean="0"/>
              <a:t>Austro-Węgier</a:t>
            </a:r>
            <a:r>
              <a:rPr lang="pl-PL" dirty="0" smtClean="0"/>
              <a:t>. </a:t>
            </a:r>
            <a:endParaRPr lang="pl-PL" b="1" dirty="0">
              <a:solidFill>
                <a:schemeClr val="bg1"/>
              </a:solidFill>
            </a:endParaRPr>
          </a:p>
        </p:txBody>
      </p:sp>
      <p:pic>
        <p:nvPicPr>
          <p:cNvPr id="16386" name="Picture 2" descr="File:Legiony Polskie. Józef Piłsudski na czele oddziału w nierozpoznanej  wsi (22-454).jpg - Wikimedia Commons"/>
          <p:cNvPicPr>
            <a:picLocks noChangeAspect="1" noChangeArrowheads="1"/>
          </p:cNvPicPr>
          <p:nvPr/>
        </p:nvPicPr>
        <p:blipFill>
          <a:blip r:embed="rId2" cstate="print"/>
          <a:srcRect/>
          <a:stretch>
            <a:fillRect/>
          </a:stretch>
        </p:blipFill>
        <p:spPr bwMode="auto">
          <a:xfrm>
            <a:off x="755576" y="3068960"/>
            <a:ext cx="4536504" cy="2955208"/>
          </a:xfrm>
          <a:prstGeom prst="rect">
            <a:avLst/>
          </a:prstGeom>
          <a:noFill/>
        </p:spPr>
      </p:pic>
      <p:sp>
        <p:nvSpPr>
          <p:cNvPr id="6" name="pole tekstowe 5"/>
          <p:cNvSpPr txBox="1"/>
          <p:nvPr/>
        </p:nvSpPr>
        <p:spPr>
          <a:xfrm>
            <a:off x="5364088" y="3068960"/>
            <a:ext cx="3384376" cy="2308324"/>
          </a:xfrm>
          <a:prstGeom prst="rect">
            <a:avLst/>
          </a:prstGeom>
          <a:noFill/>
        </p:spPr>
        <p:txBody>
          <a:bodyPr wrap="square" rtlCol="0">
            <a:spAutoFit/>
          </a:bodyPr>
          <a:lstStyle/>
          <a:p>
            <a:r>
              <a:rPr lang="pl-PL" dirty="0" smtClean="0"/>
              <a:t>Na początku ekipa przyszłego naczelnika państwa liczyła ok. 3000 osób, z których tworzono kampanie kadrowe. Warto wspomnieć, że oddziały polskie współpracowały z wojskiem austriackim to nie było jego częścią.</a:t>
            </a:r>
            <a:endParaRPr lang="pl-PL" dirty="0"/>
          </a:p>
        </p:txBody>
      </p:sp>
      <p:grpSp>
        <p:nvGrpSpPr>
          <p:cNvPr id="7" name="Grupa 6"/>
          <p:cNvGrpSpPr/>
          <p:nvPr/>
        </p:nvGrpSpPr>
        <p:grpSpPr>
          <a:xfrm>
            <a:off x="8028384" y="188640"/>
            <a:ext cx="936104" cy="432048"/>
            <a:chOff x="7812360" y="404664"/>
            <a:chExt cx="936104" cy="432048"/>
          </a:xfrm>
        </p:grpSpPr>
        <p:sp>
          <p:nvSpPr>
            <p:cNvPr id="8" name="Przycisk akcji: Do przodu lub Następny 7">
              <a:hlinkClick r:id="" action="ppaction://hlinkshowjump?jump=nextslide" highlightClick="1"/>
            </p:cNvPr>
            <p:cNvSpPr/>
            <p:nvPr/>
          </p:nvSpPr>
          <p:spPr>
            <a:xfrm>
              <a:off x="8316416"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Do przodu lub Następny 8">
              <a:hlinkClick r:id="" action="ppaction://hlinkshowjump?jump=previousslide" highlightClick="1"/>
            </p:cNvPr>
            <p:cNvSpPr/>
            <p:nvPr/>
          </p:nvSpPr>
          <p:spPr>
            <a:xfrm rot="10800000">
              <a:off x="7812360"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95536" y="332656"/>
            <a:ext cx="8352928" cy="1200329"/>
          </a:xfrm>
          <a:prstGeom prst="rect">
            <a:avLst/>
          </a:prstGeom>
          <a:noFill/>
        </p:spPr>
        <p:txBody>
          <a:bodyPr wrap="square" rtlCol="0">
            <a:spAutoFit/>
          </a:bodyPr>
          <a:lstStyle/>
          <a:p>
            <a:r>
              <a:rPr lang="pl-PL" dirty="0" smtClean="0"/>
              <a:t>Formalnie Legiony Polskie powstały 27 sierpnia z rozkazu Naczelnego Wodza Wojska </a:t>
            </a:r>
            <a:r>
              <a:rPr lang="pl-PL" dirty="0" smtClean="0"/>
              <a:t>Austrowęgierskiego Arcyksięcia </a:t>
            </a:r>
            <a:r>
              <a:rPr lang="pl-PL" dirty="0" smtClean="0"/>
              <a:t>Fryderyka. Składały się z Legionu Zachodniego i Wschodniego. Oba po około 8 tysięcy osób. </a:t>
            </a:r>
          </a:p>
          <a:p>
            <a:endParaRPr lang="pl-PL" dirty="0" smtClean="0"/>
          </a:p>
        </p:txBody>
      </p:sp>
      <p:sp>
        <p:nvSpPr>
          <p:cNvPr id="6" name="pole tekstowe 5"/>
          <p:cNvSpPr txBox="1"/>
          <p:nvPr/>
        </p:nvSpPr>
        <p:spPr>
          <a:xfrm>
            <a:off x="395536" y="1484784"/>
            <a:ext cx="7848872" cy="1477328"/>
          </a:xfrm>
          <a:prstGeom prst="rect">
            <a:avLst/>
          </a:prstGeom>
          <a:noFill/>
        </p:spPr>
        <p:txBody>
          <a:bodyPr wrap="square" rtlCol="0">
            <a:spAutoFit/>
          </a:bodyPr>
          <a:lstStyle/>
          <a:p>
            <a:r>
              <a:rPr lang="pl-PL" dirty="0" smtClean="0"/>
              <a:t>Dzięki brawurowemu wycofaniu się Legionów Polskich pod dowództwem Józefa Piłsudskiego do Krakowa podczas bitwy pod </a:t>
            </a:r>
            <a:r>
              <a:rPr lang="pl-PL" dirty="0" err="1" smtClean="0"/>
              <a:t>Krzywopłotami</a:t>
            </a:r>
            <a:r>
              <a:rPr lang="pl-PL" dirty="0" smtClean="0"/>
              <a:t> dnia 19 grudnia zostały przeformowane w Brygadę. Oprócz I Brygady pod dowództwem Józefa Piłsudskiego, były jeszcze dwie: II Brygada  pod dowództwem Ferdynand </a:t>
            </a:r>
            <a:r>
              <a:rPr lang="pl-PL" dirty="0" err="1" smtClean="0"/>
              <a:t>Küttnera</a:t>
            </a:r>
            <a:r>
              <a:rPr lang="pl-PL" dirty="0" smtClean="0"/>
              <a:t> oraz III Brygada Józefa Hallera.</a:t>
            </a:r>
            <a:endParaRPr lang="pl-PL" dirty="0"/>
          </a:p>
        </p:txBody>
      </p:sp>
      <p:sp>
        <p:nvSpPr>
          <p:cNvPr id="7" name="pole tekstowe 6"/>
          <p:cNvSpPr txBox="1"/>
          <p:nvPr/>
        </p:nvSpPr>
        <p:spPr>
          <a:xfrm>
            <a:off x="467544" y="3284984"/>
            <a:ext cx="7848872" cy="1754326"/>
          </a:xfrm>
          <a:prstGeom prst="rect">
            <a:avLst/>
          </a:prstGeom>
          <a:noFill/>
        </p:spPr>
        <p:txBody>
          <a:bodyPr wrap="square" rtlCol="0">
            <a:spAutoFit/>
          </a:bodyPr>
          <a:lstStyle/>
          <a:p>
            <a:r>
              <a:rPr lang="pl-PL" dirty="0" smtClean="0"/>
              <a:t>Po upadku Carskiej </a:t>
            </a:r>
            <a:r>
              <a:rPr lang="pl-PL" dirty="0" smtClean="0"/>
              <a:t>Rosji, chciano przerzucić Polaków </a:t>
            </a:r>
            <a:r>
              <a:rPr lang="pl-PL" dirty="0" smtClean="0"/>
              <a:t>na front zachodni, ponieważ do wojny dołączyły Stany Zjednoczone. Rozkazano im złożyć przysięgę wojskową , jednak Józef Piłsudski namawiał swoich żołnierzy by tej przysięgi nie składali i sam jej nie złożył. Niedługo po tym został aresztowany i internowany, a Polaków </a:t>
            </a:r>
            <a:r>
              <a:rPr lang="pl-PL" dirty="0" smtClean="0"/>
              <a:t>porozrzucano </a:t>
            </a:r>
            <a:r>
              <a:rPr lang="pl-PL" dirty="0" smtClean="0"/>
              <a:t>na froncie zachodnim, jednak nie zapomnieli jaki był ich cel, a było to odzyskanie niepodległości. </a:t>
            </a:r>
            <a:endParaRPr lang="pl-PL" dirty="0"/>
          </a:p>
        </p:txBody>
      </p:sp>
      <p:pic>
        <p:nvPicPr>
          <p:cNvPr id="17410" name="Picture 2" descr="246 Odznaka II Brygady Legionów Polskich Stock Photo - Alamy"/>
          <p:cNvPicPr>
            <a:picLocks noChangeAspect="1" noChangeArrowheads="1"/>
          </p:cNvPicPr>
          <p:nvPr/>
        </p:nvPicPr>
        <p:blipFill>
          <a:blip r:embed="rId2" cstate="print"/>
          <a:srcRect/>
          <a:stretch>
            <a:fillRect/>
          </a:stretch>
        </p:blipFill>
        <p:spPr bwMode="auto">
          <a:xfrm>
            <a:off x="7812360" y="2060848"/>
            <a:ext cx="1072660" cy="1512168"/>
          </a:xfrm>
          <a:prstGeom prst="rect">
            <a:avLst/>
          </a:prstGeom>
          <a:noFill/>
        </p:spPr>
      </p:pic>
      <p:grpSp>
        <p:nvGrpSpPr>
          <p:cNvPr id="8" name="Grupa 7"/>
          <p:cNvGrpSpPr/>
          <p:nvPr/>
        </p:nvGrpSpPr>
        <p:grpSpPr>
          <a:xfrm>
            <a:off x="8100392" y="188640"/>
            <a:ext cx="936104" cy="432048"/>
            <a:chOff x="7812360" y="404664"/>
            <a:chExt cx="936104" cy="432048"/>
          </a:xfrm>
        </p:grpSpPr>
        <p:sp>
          <p:nvSpPr>
            <p:cNvPr id="9" name="Przycisk akcji: Do przodu lub Następny 8">
              <a:hlinkClick r:id="" action="ppaction://hlinkshowjump?jump=nextslide" highlightClick="1"/>
            </p:cNvPr>
            <p:cNvSpPr/>
            <p:nvPr/>
          </p:nvSpPr>
          <p:spPr>
            <a:xfrm>
              <a:off x="8316416"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Do przodu lub Następny 9">
              <a:hlinkClick r:id="" action="ppaction://hlinkshowjump?jump=previousslide" highlightClick="1"/>
            </p:cNvPr>
            <p:cNvSpPr/>
            <p:nvPr/>
          </p:nvSpPr>
          <p:spPr>
            <a:xfrm rot="10800000">
              <a:off x="7812360"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cSld>
  <p:clrMapOvr>
    <a:masterClrMapping/>
  </p:clrMapOvr>
  <p:transition spd="med">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smtClean="0"/>
              <a:t>ROMAN DMOWSKI</a:t>
            </a:r>
            <a:endParaRPr lang="pl-PL" dirty="0"/>
          </a:p>
        </p:txBody>
      </p:sp>
      <p:sp>
        <p:nvSpPr>
          <p:cNvPr id="9" name="Symbol zastępczy tekstu 3"/>
          <p:cNvSpPr>
            <a:spLocks noGrp="1"/>
          </p:cNvSpPr>
          <p:nvPr>
            <p:ph sz="half" idx="4294967295"/>
          </p:nvPr>
        </p:nvSpPr>
        <p:spPr>
          <a:xfrm>
            <a:off x="611560" y="1484784"/>
            <a:ext cx="5112568" cy="4968552"/>
          </a:xfrm>
        </p:spPr>
        <p:txBody>
          <a:bodyPr>
            <a:normAutofit fontScale="85000" lnSpcReduction="20000"/>
          </a:bodyPr>
          <a:lstStyle/>
          <a:p>
            <a:pPr>
              <a:buNone/>
            </a:pPr>
            <a:r>
              <a:rPr lang="pl-PL" dirty="0" smtClean="0"/>
              <a:t>	Roman Dmowski to postać kontrowersyjna. Niektórzy darzą niewyobrażalnym szacunkiem, a inni wręcz gardzą. Trzeba jednak przyznać że miał swój wpływ na odzyskanie niepodległości przez Polaków. Był on przedstawicielem endecji, a szanse na odzyskanie niepodległości widział w współpracy z Ententą, a konkretnie Carską Rosją. Brał udział w konferencji pokojowej w Paryżu wraz z Ignacym Paderewskim był przedstawicielem sprawy Polski. 9 stycznia wygłosił na posiedzeniu Rady Dziesięciu, 5-godzinne expose dotyczące całości polskich żądań. Na traktacie wersalskim znajduje się jego podpis.</a:t>
            </a:r>
            <a:endParaRPr lang="pl-PL" dirty="0"/>
          </a:p>
        </p:txBody>
      </p:sp>
      <p:pic>
        <p:nvPicPr>
          <p:cNvPr id="1026" name="Picture 2" descr="File:Roman Dmowski LOC 3c35372u.jpg - Wikimedia Commons"/>
          <p:cNvPicPr>
            <a:picLocks noChangeAspect="1" noChangeArrowheads="1"/>
          </p:cNvPicPr>
          <p:nvPr/>
        </p:nvPicPr>
        <p:blipFill>
          <a:blip r:embed="rId2" cstate="print"/>
          <a:srcRect/>
          <a:stretch>
            <a:fillRect/>
          </a:stretch>
        </p:blipFill>
        <p:spPr bwMode="auto">
          <a:xfrm>
            <a:off x="5868144" y="1700808"/>
            <a:ext cx="2692925" cy="4032448"/>
          </a:xfrm>
          <a:prstGeom prst="rect">
            <a:avLst/>
          </a:prstGeom>
          <a:noFill/>
        </p:spPr>
      </p:pic>
      <p:grpSp>
        <p:nvGrpSpPr>
          <p:cNvPr id="11" name="Grupa 10"/>
          <p:cNvGrpSpPr/>
          <p:nvPr/>
        </p:nvGrpSpPr>
        <p:grpSpPr>
          <a:xfrm>
            <a:off x="8028384" y="188640"/>
            <a:ext cx="936104" cy="432048"/>
            <a:chOff x="7812360" y="404664"/>
            <a:chExt cx="936104" cy="432048"/>
          </a:xfrm>
        </p:grpSpPr>
        <p:sp>
          <p:nvSpPr>
            <p:cNvPr id="12" name="Przycisk akcji: Do przodu lub Następny 11">
              <a:hlinkClick r:id="" action="ppaction://hlinkshowjump?jump=nextslide" highlightClick="1"/>
            </p:cNvPr>
            <p:cNvSpPr/>
            <p:nvPr/>
          </p:nvSpPr>
          <p:spPr>
            <a:xfrm>
              <a:off x="8316416"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zycisk akcji: Do przodu lub Następny 12">
              <a:hlinkClick r:id="" action="ppaction://hlinkshowjump?jump=previousslide" highlightClick="1"/>
            </p:cNvPr>
            <p:cNvSpPr/>
            <p:nvPr/>
          </p:nvSpPr>
          <p:spPr>
            <a:xfrm rot="10800000">
              <a:off x="7812360"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219200"/>
          </a:xfrm>
        </p:spPr>
        <p:txBody>
          <a:bodyPr/>
          <a:lstStyle/>
          <a:p>
            <a:pPr algn="ctr"/>
            <a:r>
              <a:rPr lang="pl-PL" dirty="0" smtClean="0"/>
              <a:t>IGNACY JAN PADEREWSKI </a:t>
            </a:r>
            <a:endParaRPr lang="pl-PL" dirty="0"/>
          </a:p>
        </p:txBody>
      </p:sp>
      <p:sp>
        <p:nvSpPr>
          <p:cNvPr id="3" name="pole tekstowe 2"/>
          <p:cNvSpPr txBox="1"/>
          <p:nvPr/>
        </p:nvSpPr>
        <p:spPr>
          <a:xfrm>
            <a:off x="611560" y="1225689"/>
            <a:ext cx="5616624" cy="5355312"/>
          </a:xfrm>
          <a:prstGeom prst="rect">
            <a:avLst/>
          </a:prstGeom>
          <a:noFill/>
        </p:spPr>
        <p:txBody>
          <a:bodyPr wrap="square" rtlCol="0">
            <a:spAutoFit/>
          </a:bodyPr>
          <a:lstStyle/>
          <a:p>
            <a:r>
              <a:rPr lang="pl-PL" dirty="0" smtClean="0"/>
              <a:t>Ignacy Jan Paderewski był sławnym  polskim  pianistą i kompozytorem. Jednak nadal pamiętał skąd jest i wykorzystywał sławę do pomocy swojej ojczyźnie, która była w trudnej sytuacji. Prawdopodobnie dzięki niemu Prezydent USA </a:t>
            </a:r>
            <a:r>
              <a:rPr lang="pl-PL" dirty="0" err="1" smtClean="0"/>
              <a:t>Woodrow</a:t>
            </a:r>
            <a:r>
              <a:rPr lang="pl-PL" dirty="0" smtClean="0"/>
              <a:t> Wilson w swoich kultowych 14 punktach zawarł wzmiankę o niepodległej Polsce. Paderewski postanowił na razie skończyć z koncertowaniem i zająć się tworzeniem odradzającej się Polski na miejscu. Należało do niego trudne zadanie pogodzenia skłóconych Polaków. Jedni popierali Piłsudskiego, a drudzy Dmowskiego. Jednak obaj panowie w kluczowym momencie potrafili się dogadać. Paderewski szybko został mianowany premierem i jako premier objął główne stanowisko jako reprezentant Polski podczas pokoju w Paryżu. Razem z Romanem Dmowskim tworzyli zgrany duet podczas obrad, a ich sukcesem było m.in. przyłączenie do Polski Małopolski wschodniej. Na traktacie wersalskim znajduje się jego podpis.</a:t>
            </a:r>
          </a:p>
        </p:txBody>
      </p:sp>
      <p:pic>
        <p:nvPicPr>
          <p:cNvPr id="19458" name="Picture 2" descr="File:Ignacy Paderewski 02.jpg - Wikimedia Commons"/>
          <p:cNvPicPr>
            <a:picLocks noChangeAspect="1" noChangeArrowheads="1"/>
          </p:cNvPicPr>
          <p:nvPr/>
        </p:nvPicPr>
        <p:blipFill>
          <a:blip r:embed="rId2" cstate="print"/>
          <a:srcRect/>
          <a:stretch>
            <a:fillRect/>
          </a:stretch>
        </p:blipFill>
        <p:spPr bwMode="auto">
          <a:xfrm>
            <a:off x="6156176" y="1700808"/>
            <a:ext cx="2808312" cy="3494063"/>
          </a:xfrm>
          <a:prstGeom prst="rect">
            <a:avLst/>
          </a:prstGeom>
          <a:noFill/>
        </p:spPr>
      </p:pic>
      <p:grpSp>
        <p:nvGrpSpPr>
          <p:cNvPr id="5" name="Grupa 4"/>
          <p:cNvGrpSpPr/>
          <p:nvPr/>
        </p:nvGrpSpPr>
        <p:grpSpPr>
          <a:xfrm>
            <a:off x="8028384" y="188640"/>
            <a:ext cx="936104" cy="432048"/>
            <a:chOff x="7812360" y="404664"/>
            <a:chExt cx="936104" cy="432048"/>
          </a:xfrm>
        </p:grpSpPr>
        <p:sp>
          <p:nvSpPr>
            <p:cNvPr id="6" name="Przycisk akcji: Do przodu lub Następny 5">
              <a:hlinkClick r:id="" action="ppaction://hlinkshowjump?jump=nextslide" highlightClick="1"/>
            </p:cNvPr>
            <p:cNvSpPr/>
            <p:nvPr/>
          </p:nvSpPr>
          <p:spPr>
            <a:xfrm>
              <a:off x="8316416"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Do przodu lub Następny 6">
              <a:hlinkClick r:id="" action="ppaction://hlinkshowjump?jump=previousslide" highlightClick="1"/>
            </p:cNvPr>
            <p:cNvSpPr/>
            <p:nvPr/>
          </p:nvSpPr>
          <p:spPr>
            <a:xfrm rot="10800000">
              <a:off x="7812360"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cSld>
  <p:clrMapOvr>
    <a:masterClrMapping/>
  </p:clrMapOvr>
  <p:transition spd="med">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POWSTANIE WIELKOPOLSKIE</a:t>
            </a:r>
            <a:endParaRPr lang="pl-PL" dirty="0"/>
          </a:p>
        </p:txBody>
      </p:sp>
      <p:grpSp>
        <p:nvGrpSpPr>
          <p:cNvPr id="3" name="Grupa 2"/>
          <p:cNvGrpSpPr/>
          <p:nvPr/>
        </p:nvGrpSpPr>
        <p:grpSpPr>
          <a:xfrm>
            <a:off x="8028384" y="188640"/>
            <a:ext cx="936104" cy="432048"/>
            <a:chOff x="7812360" y="404664"/>
            <a:chExt cx="936104" cy="432048"/>
          </a:xfrm>
        </p:grpSpPr>
        <p:sp>
          <p:nvSpPr>
            <p:cNvPr id="4" name="Przycisk akcji: Do przodu lub Następny 3">
              <a:hlinkClick r:id="" action="ppaction://hlinkshowjump?jump=nextslide" highlightClick="1"/>
            </p:cNvPr>
            <p:cNvSpPr/>
            <p:nvPr/>
          </p:nvSpPr>
          <p:spPr>
            <a:xfrm>
              <a:off x="8316416"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zycisk akcji: Do przodu lub Następny 4">
              <a:hlinkClick r:id="" action="ppaction://hlinkshowjump?jump=previousslide" highlightClick="1"/>
            </p:cNvPr>
            <p:cNvSpPr/>
            <p:nvPr/>
          </p:nvSpPr>
          <p:spPr>
            <a:xfrm rot="10800000">
              <a:off x="7812360"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6" name="pole tekstowe 5"/>
          <p:cNvSpPr txBox="1"/>
          <p:nvPr/>
        </p:nvSpPr>
        <p:spPr>
          <a:xfrm>
            <a:off x="539552" y="1484784"/>
            <a:ext cx="4392488" cy="5078313"/>
          </a:xfrm>
          <a:prstGeom prst="rect">
            <a:avLst/>
          </a:prstGeom>
          <a:noFill/>
        </p:spPr>
        <p:txBody>
          <a:bodyPr wrap="square" rtlCol="0">
            <a:spAutoFit/>
          </a:bodyPr>
          <a:lstStyle/>
          <a:p>
            <a:r>
              <a:rPr lang="pl-PL" dirty="0" smtClean="0"/>
              <a:t>Powstanie Wielkopolskie zostało wymierzone w stronę pruskiego zaborcy. Bezpośrednim powodem wybuchu powstania były prowokacyjne zachowania Niemców w Poznaniu i pojawienie się Jana Paderewskiego w mieście oraz jego wzruszająca przemowa. Na drugi dzień po jego przyjeździe do Poznania Polacy zgromadzili się i rozpoczęli powstanie, które trwało od 27 grudnia 1918r. do 16 listopada następnego roku. Była to walka o przyłączenie Wielkopolski do Polski, która wracała na mapy świata. Trud walk doprowadził do wygranej powstańców, a tym samym włączenie tych terenów do Polski.</a:t>
            </a:r>
          </a:p>
          <a:p>
            <a:r>
              <a:rPr lang="pl-PL" dirty="0" smtClean="0"/>
              <a:t/>
            </a:r>
            <a:br>
              <a:rPr lang="pl-PL" dirty="0" smtClean="0"/>
            </a:br>
            <a:endParaRPr lang="pl-PL" dirty="0"/>
          </a:p>
        </p:txBody>
      </p:sp>
      <p:pic>
        <p:nvPicPr>
          <p:cNvPr id="4098" name="Picture 2" descr="File:Pomnik Powstańców Wlkp Poznań detal.jpg - Wikimedia Commons"/>
          <p:cNvPicPr>
            <a:picLocks noChangeAspect="1" noChangeArrowheads="1"/>
          </p:cNvPicPr>
          <p:nvPr/>
        </p:nvPicPr>
        <p:blipFill>
          <a:blip r:embed="rId2" cstate="print"/>
          <a:srcRect/>
          <a:stretch>
            <a:fillRect/>
          </a:stretch>
        </p:blipFill>
        <p:spPr bwMode="auto">
          <a:xfrm>
            <a:off x="5652120" y="1556792"/>
            <a:ext cx="2592288" cy="3456384"/>
          </a:xfrm>
          <a:prstGeom prst="rect">
            <a:avLst/>
          </a:prstGeom>
          <a:noFill/>
        </p:spPr>
      </p:pic>
      <p:sp>
        <p:nvSpPr>
          <p:cNvPr id="8" name="pole tekstowe 7"/>
          <p:cNvSpPr txBox="1"/>
          <p:nvPr/>
        </p:nvSpPr>
        <p:spPr>
          <a:xfrm>
            <a:off x="5652120" y="5157192"/>
            <a:ext cx="2736304" cy="430887"/>
          </a:xfrm>
          <a:prstGeom prst="rect">
            <a:avLst/>
          </a:prstGeom>
          <a:noFill/>
        </p:spPr>
        <p:txBody>
          <a:bodyPr wrap="square" rtlCol="0">
            <a:spAutoFit/>
          </a:bodyPr>
          <a:lstStyle/>
          <a:p>
            <a:r>
              <a:rPr lang="pl-PL" sz="1050" b="1" dirty="0" smtClean="0"/>
              <a:t>Pomnik powstańców Wielkopolskich w Poznaniu</a:t>
            </a:r>
            <a:endParaRPr lang="pl-PL" sz="1050" b="1" dirty="0"/>
          </a:p>
        </p:txBody>
      </p:sp>
    </p:spTree>
  </p:cSld>
  <p:clrMapOvr>
    <a:masterClrMapping/>
  </p:clrMapOvr>
  <p:transition spd="med">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8229600" cy="1219200"/>
          </a:xfrm>
        </p:spPr>
        <p:txBody>
          <a:bodyPr>
            <a:normAutofit fontScale="90000"/>
          </a:bodyPr>
          <a:lstStyle/>
          <a:p>
            <a:pPr algn="ctr"/>
            <a:r>
              <a:rPr lang="pl-PL" dirty="0" smtClean="0"/>
              <a:t>KSZTAŁTOWANIE SIĘ GRANIC ODRODZONEJ RZECZYPOSPOLITEJ</a:t>
            </a:r>
            <a:endParaRPr lang="pl-PL" dirty="0"/>
          </a:p>
        </p:txBody>
      </p:sp>
      <p:sp>
        <p:nvSpPr>
          <p:cNvPr id="3" name="pole tekstowe 2"/>
          <p:cNvSpPr txBox="1"/>
          <p:nvPr/>
        </p:nvSpPr>
        <p:spPr>
          <a:xfrm>
            <a:off x="539552" y="1484784"/>
            <a:ext cx="4392488" cy="3416320"/>
          </a:xfrm>
          <a:prstGeom prst="rect">
            <a:avLst/>
          </a:prstGeom>
          <a:noFill/>
        </p:spPr>
        <p:txBody>
          <a:bodyPr wrap="square" rtlCol="0">
            <a:spAutoFit/>
          </a:bodyPr>
          <a:lstStyle/>
          <a:p>
            <a:r>
              <a:rPr lang="pl-PL" dirty="0" smtClean="0"/>
              <a:t>Granice na zachodzie Polski ukształtował traktat wersalski i plebiscyty na Warmii i Mazurach i Górnym Śląsku. Zwycięskie mocarstwa przyznały Polsce większość Prus Zachodnich. Przyłączenie Wielkopolski zostało poprzedzone powstaniem. Natomiast granicę wschodnią ukształtowała wojna z bolszewicką Rosją w 1921 roku. Na południu Śląsk Cieszyński został podzielony między Polskę i Czechosłowacje w wyniku uzgodnień rad lokalnych.</a:t>
            </a:r>
            <a:endParaRPr lang="pl-PL" dirty="0"/>
          </a:p>
        </p:txBody>
      </p:sp>
      <p:pic>
        <p:nvPicPr>
          <p:cNvPr id="20482" name="Picture 2" descr="File:Polska II RP gestosc zaludnienia.jpg - Wikimedia Commons"/>
          <p:cNvPicPr>
            <a:picLocks noChangeAspect="1" noChangeArrowheads="1"/>
          </p:cNvPicPr>
          <p:nvPr/>
        </p:nvPicPr>
        <p:blipFill>
          <a:blip r:embed="rId2" cstate="print"/>
          <a:srcRect/>
          <a:stretch>
            <a:fillRect/>
          </a:stretch>
        </p:blipFill>
        <p:spPr bwMode="auto">
          <a:xfrm>
            <a:off x="4860032" y="1628800"/>
            <a:ext cx="3888432" cy="4098507"/>
          </a:xfrm>
          <a:prstGeom prst="rect">
            <a:avLst/>
          </a:prstGeom>
          <a:noFill/>
        </p:spPr>
      </p:pic>
      <p:grpSp>
        <p:nvGrpSpPr>
          <p:cNvPr id="5" name="Grupa 4"/>
          <p:cNvGrpSpPr/>
          <p:nvPr/>
        </p:nvGrpSpPr>
        <p:grpSpPr>
          <a:xfrm>
            <a:off x="8028384" y="188640"/>
            <a:ext cx="936104" cy="432048"/>
            <a:chOff x="7812360" y="404664"/>
            <a:chExt cx="936104" cy="432048"/>
          </a:xfrm>
        </p:grpSpPr>
        <p:sp>
          <p:nvSpPr>
            <p:cNvPr id="6" name="Przycisk akcji: Do przodu lub Następny 5">
              <a:hlinkClick r:id="" action="ppaction://hlinkshowjump?jump=nextslide" highlightClick="1"/>
            </p:cNvPr>
            <p:cNvSpPr/>
            <p:nvPr/>
          </p:nvSpPr>
          <p:spPr>
            <a:xfrm>
              <a:off x="8316416"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Do przodu lub Następny 6">
              <a:hlinkClick r:id="" action="ppaction://hlinkshowjump?jump=previousslide" highlightClick="1"/>
            </p:cNvPr>
            <p:cNvSpPr/>
            <p:nvPr/>
          </p:nvSpPr>
          <p:spPr>
            <a:xfrm rot="10800000">
              <a:off x="7812360" y="404664"/>
              <a:ext cx="43204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cSld>
  <p:clrMapOvr>
    <a:masterClrMapping/>
  </p:clrMapOvr>
  <p:transition spd="med">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253</TotalTime>
  <Words>831</Words>
  <Application>Microsoft Office PowerPoint</Application>
  <PresentationFormat>Pokaz na ekranie (4:3)</PresentationFormat>
  <Paragraphs>31</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Papier</vt:lpstr>
      <vt:lpstr>ODZYSKANIE NIEPODLEGŁOŚCI PREZ POLSKĘ </vt:lpstr>
      <vt:lpstr>SYTUACJA POLAKÓW PRZED  I WOJNĄ ŚWIATOWĄ</vt:lpstr>
      <vt:lpstr>WYBUCH I WOJNY ŚWIATOWEJ  I SZANSA DLA POLAKÓW</vt:lpstr>
      <vt:lpstr>LEGIONY POLSKIE I JÓZEF PIŁSUDSKI </vt:lpstr>
      <vt:lpstr>Slajd 5</vt:lpstr>
      <vt:lpstr>ROMAN DMOWSKI</vt:lpstr>
      <vt:lpstr>IGNACY JAN PADEREWSKI </vt:lpstr>
      <vt:lpstr>POWSTANIE WIELKOPOLSKIE</vt:lpstr>
      <vt:lpstr>KSZTAŁTOWANIE SIĘ GRANIC ODRODZONEJ RZECZYPOSPOLITEJ</vt:lpstr>
      <vt:lpstr>DLACZEGO AKURAT 11 LISTOPADA?</vt:lpstr>
      <vt:lpstr>Slajd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ODZYSKANIE NIEPODLEGŁOŚCI PREZ POLSKE</dc:title>
  <dc:creator>Admin</dc:creator>
  <cp:lastModifiedBy>Admin</cp:lastModifiedBy>
  <cp:revision>34</cp:revision>
  <dcterms:created xsi:type="dcterms:W3CDTF">2020-11-04T15:17:01Z</dcterms:created>
  <dcterms:modified xsi:type="dcterms:W3CDTF">2020-11-09T11:54:44Z</dcterms:modified>
</cp:coreProperties>
</file>